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8" r:id="rId4"/>
  </p:sldMasterIdLst>
  <p:notesMasterIdLst>
    <p:notesMasterId r:id="rId26"/>
  </p:notesMasterIdLst>
  <p:handoutMasterIdLst>
    <p:handoutMasterId r:id="rId27"/>
  </p:handoutMasterIdLst>
  <p:sldIdLst>
    <p:sldId id="275" r:id="rId5"/>
    <p:sldId id="276" r:id="rId6"/>
    <p:sldId id="257" r:id="rId7"/>
    <p:sldId id="265" r:id="rId8"/>
    <p:sldId id="278" r:id="rId9"/>
    <p:sldId id="279" r:id="rId10"/>
    <p:sldId id="280" r:id="rId11"/>
    <p:sldId id="281" r:id="rId12"/>
    <p:sldId id="282" r:id="rId13"/>
    <p:sldId id="283" r:id="rId14"/>
    <p:sldId id="284" r:id="rId15"/>
    <p:sldId id="286" r:id="rId16"/>
    <p:sldId id="287" r:id="rId17"/>
    <p:sldId id="289" r:id="rId18"/>
    <p:sldId id="290" r:id="rId19"/>
    <p:sldId id="291" r:id="rId20"/>
    <p:sldId id="288" r:id="rId21"/>
    <p:sldId id="292" r:id="rId22"/>
    <p:sldId id="293" r:id="rId23"/>
    <p:sldId id="294" r:id="rId24"/>
    <p:sldId id="269" r:id="rId2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DFB3DF2-C0E6-42B4-ACCB-B305AE0E106A}" v="12" dt="2024-01-27T15:03:37.36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14" autoAdjust="0"/>
    <p:restoredTop sz="88627" autoAdjust="0"/>
  </p:normalViewPr>
  <p:slideViewPr>
    <p:cSldViewPr snapToGrid="0">
      <p:cViewPr varScale="1">
        <p:scale>
          <a:sx n="82" d="100"/>
          <a:sy n="82" d="100"/>
        </p:scale>
        <p:origin x="1454"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handoutMaster" Target="handoutMasters/handoutMaster1.xml"/><Relationship Id="rId3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5EAC724-B034-4F10-A9E8-56851A79B80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820872BB-3892-4F66-9266-36ADB83FAD5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8B45424-6BAC-416C-8F6C-5F9DE854A36B}" type="datetimeFigureOut">
              <a:rPr lang="en-US" smtClean="0"/>
              <a:t>1/31/2024</a:t>
            </a:fld>
            <a:endParaRPr lang="en-US"/>
          </a:p>
        </p:txBody>
      </p:sp>
      <p:sp>
        <p:nvSpPr>
          <p:cNvPr id="4" name="Footer Placeholder 3">
            <a:extLst>
              <a:ext uri="{FF2B5EF4-FFF2-40B4-BE49-F238E27FC236}">
                <a16:creationId xmlns:a16="http://schemas.microsoft.com/office/drawing/2014/main" id="{0ACA138F-B9BA-4997-B3C2-DA8B17B6D5B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5EE86FBF-0AC4-4904-8ED7-0BD6E9AC71D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E34D737-83BD-4FDE-8CF3-8BC01E7FCF39}" type="slidenum">
              <a:rPr lang="en-US" smtClean="0"/>
              <a:t>‹#›</a:t>
            </a:fld>
            <a:endParaRPr lang="en-US"/>
          </a:p>
        </p:txBody>
      </p:sp>
    </p:spTree>
    <p:extLst>
      <p:ext uri="{BB962C8B-B14F-4D97-AF65-F5344CB8AC3E}">
        <p14:creationId xmlns:p14="http://schemas.microsoft.com/office/powerpoint/2010/main" val="408907374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733702-C25A-40B9-9167-54BAA79B29B0}" type="datetimeFigureOut">
              <a:rPr lang="en-US" smtClean="0"/>
              <a:t>1/31/2024</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2FC7A4-3D1B-482D-8C9D-7642A2CE3076}" type="slidenum">
              <a:rPr lang="en-US" smtClean="0"/>
              <a:t>‹#›</a:t>
            </a:fld>
            <a:endParaRPr lang="en-US"/>
          </a:p>
        </p:txBody>
      </p:sp>
    </p:spTree>
    <p:extLst>
      <p:ext uri="{BB962C8B-B14F-4D97-AF65-F5344CB8AC3E}">
        <p14:creationId xmlns:p14="http://schemas.microsoft.com/office/powerpoint/2010/main" val="3981926534"/>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457200">
              <a:lnSpc>
                <a:spcPct val="115000"/>
              </a:lnSpc>
              <a:spcBef>
                <a:spcPts val="0"/>
              </a:spcBef>
              <a:spcAft>
                <a:spcPts val="0"/>
              </a:spcAft>
            </a:pPr>
            <a:r>
              <a:rPr lang="en-US" sz="1800">
                <a:effectLst/>
                <a:latin typeface="Times New Roman" panose="02020603050405020304" pitchFamily="18" charset="0"/>
                <a:ea typeface="SimSun" panose="02010600030101010101" pitchFamily="2" charset="-122"/>
              </a:rPr>
              <a:t>Trong đó End node có nhiệm vụ đo và thu thập dữ liệu, gửi thông tin đến gateway. Gateway có nhiệm. </a:t>
            </a:r>
          </a:p>
          <a:p>
            <a:pPr marL="0" marR="0" indent="457200">
              <a:lnSpc>
                <a:spcPct val="115000"/>
              </a:lnSpc>
              <a:spcBef>
                <a:spcPts val="0"/>
              </a:spcBef>
              <a:spcAft>
                <a:spcPts val="0"/>
              </a:spcAft>
            </a:pPr>
            <a:r>
              <a:rPr lang="en-US" sz="1800">
                <a:effectLst/>
                <a:latin typeface="Times New Roman" panose="02020603050405020304" pitchFamily="18" charset="0"/>
                <a:ea typeface="SimSun" panose="02010600030101010101" pitchFamily="2" charset="-122"/>
              </a:rPr>
              <a:t>Gateway là node có khả năng trung chuẩn dữ liệu từ end node lên máy tính/cloud. Gateway có thể kết nối trực tiếp lên web app qua MQTT hoặc TCP/IP, hoặc kết nối với máy tính qua UART (lúc này, gateway là bao gồm cả máy tính) và gửi dữ liệu lên Database. Dự án đề xuất 2 phương án với gateway, sẽ trình bày ở trong mục thiết kế phần mềm ở phần sau. </a:t>
            </a:r>
          </a:p>
          <a:p>
            <a:endParaRPr lang="en-US"/>
          </a:p>
        </p:txBody>
      </p:sp>
      <p:sp>
        <p:nvSpPr>
          <p:cNvPr id="4" name="Slide Number Placeholder 3"/>
          <p:cNvSpPr>
            <a:spLocks noGrp="1"/>
          </p:cNvSpPr>
          <p:nvPr>
            <p:ph type="sldNum" sz="quarter" idx="5"/>
          </p:nvPr>
        </p:nvSpPr>
        <p:spPr/>
        <p:txBody>
          <a:bodyPr/>
          <a:lstStyle/>
          <a:p>
            <a:fld id="{AB2FC7A4-3D1B-482D-8C9D-7642A2CE3076}" type="slidenum">
              <a:rPr lang="en-US" smtClean="0"/>
              <a:t>6</a:t>
            </a:fld>
            <a:endParaRPr lang="en-US"/>
          </a:p>
        </p:txBody>
      </p:sp>
    </p:spTree>
    <p:extLst>
      <p:ext uri="{BB962C8B-B14F-4D97-AF65-F5344CB8AC3E}">
        <p14:creationId xmlns:p14="http://schemas.microsoft.com/office/powerpoint/2010/main" val="1220366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Node:</a:t>
            </a:r>
          </a:p>
        </p:txBody>
      </p:sp>
      <p:sp>
        <p:nvSpPr>
          <p:cNvPr id="4" name="Slide Number Placeholder 3"/>
          <p:cNvSpPr>
            <a:spLocks noGrp="1"/>
          </p:cNvSpPr>
          <p:nvPr>
            <p:ph type="sldNum" sz="quarter" idx="5"/>
          </p:nvPr>
        </p:nvSpPr>
        <p:spPr/>
        <p:txBody>
          <a:bodyPr/>
          <a:lstStyle/>
          <a:p>
            <a:fld id="{AB2FC7A4-3D1B-482D-8C9D-7642A2CE3076}" type="slidenum">
              <a:rPr lang="en-US" smtClean="0"/>
              <a:t>15</a:t>
            </a:fld>
            <a:endParaRPr lang="en-US"/>
          </a:p>
        </p:txBody>
      </p:sp>
    </p:spTree>
    <p:extLst>
      <p:ext uri="{BB962C8B-B14F-4D97-AF65-F5344CB8AC3E}">
        <p14:creationId xmlns:p14="http://schemas.microsoft.com/office/powerpoint/2010/main" val="38564239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Node:</a:t>
            </a:r>
          </a:p>
        </p:txBody>
      </p:sp>
      <p:sp>
        <p:nvSpPr>
          <p:cNvPr id="4" name="Slide Number Placeholder 3"/>
          <p:cNvSpPr>
            <a:spLocks noGrp="1"/>
          </p:cNvSpPr>
          <p:nvPr>
            <p:ph type="sldNum" sz="quarter" idx="5"/>
          </p:nvPr>
        </p:nvSpPr>
        <p:spPr/>
        <p:txBody>
          <a:bodyPr/>
          <a:lstStyle/>
          <a:p>
            <a:fld id="{AB2FC7A4-3D1B-482D-8C9D-7642A2CE3076}" type="slidenum">
              <a:rPr lang="en-US" smtClean="0"/>
              <a:t>16</a:t>
            </a:fld>
            <a:endParaRPr lang="en-US"/>
          </a:p>
        </p:txBody>
      </p:sp>
    </p:spTree>
    <p:extLst>
      <p:ext uri="{BB962C8B-B14F-4D97-AF65-F5344CB8AC3E}">
        <p14:creationId xmlns:p14="http://schemas.microsoft.com/office/powerpoint/2010/main" val="1456149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Node:</a:t>
            </a:r>
          </a:p>
        </p:txBody>
      </p:sp>
      <p:sp>
        <p:nvSpPr>
          <p:cNvPr id="4" name="Slide Number Placeholder 3"/>
          <p:cNvSpPr>
            <a:spLocks noGrp="1"/>
          </p:cNvSpPr>
          <p:nvPr>
            <p:ph type="sldNum" sz="quarter" idx="5"/>
          </p:nvPr>
        </p:nvSpPr>
        <p:spPr/>
        <p:txBody>
          <a:bodyPr/>
          <a:lstStyle/>
          <a:p>
            <a:fld id="{AB2FC7A4-3D1B-482D-8C9D-7642A2CE3076}" type="slidenum">
              <a:rPr lang="en-US" smtClean="0"/>
              <a:t>17</a:t>
            </a:fld>
            <a:endParaRPr lang="en-US"/>
          </a:p>
        </p:txBody>
      </p:sp>
    </p:spTree>
    <p:extLst>
      <p:ext uri="{BB962C8B-B14F-4D97-AF65-F5344CB8AC3E}">
        <p14:creationId xmlns:p14="http://schemas.microsoft.com/office/powerpoint/2010/main" val="35467511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Node:</a:t>
            </a:r>
          </a:p>
        </p:txBody>
      </p:sp>
      <p:sp>
        <p:nvSpPr>
          <p:cNvPr id="4" name="Slide Number Placeholder 3"/>
          <p:cNvSpPr>
            <a:spLocks noGrp="1"/>
          </p:cNvSpPr>
          <p:nvPr>
            <p:ph type="sldNum" sz="quarter" idx="5"/>
          </p:nvPr>
        </p:nvSpPr>
        <p:spPr/>
        <p:txBody>
          <a:bodyPr/>
          <a:lstStyle/>
          <a:p>
            <a:fld id="{AB2FC7A4-3D1B-482D-8C9D-7642A2CE3076}" type="slidenum">
              <a:rPr lang="en-US" smtClean="0"/>
              <a:t>18</a:t>
            </a:fld>
            <a:endParaRPr lang="en-US"/>
          </a:p>
        </p:txBody>
      </p:sp>
    </p:spTree>
    <p:extLst>
      <p:ext uri="{BB962C8B-B14F-4D97-AF65-F5344CB8AC3E}">
        <p14:creationId xmlns:p14="http://schemas.microsoft.com/office/powerpoint/2010/main" val="13490292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Node:</a:t>
            </a:r>
          </a:p>
        </p:txBody>
      </p:sp>
      <p:sp>
        <p:nvSpPr>
          <p:cNvPr id="4" name="Slide Number Placeholder 3"/>
          <p:cNvSpPr>
            <a:spLocks noGrp="1"/>
          </p:cNvSpPr>
          <p:nvPr>
            <p:ph type="sldNum" sz="quarter" idx="5"/>
          </p:nvPr>
        </p:nvSpPr>
        <p:spPr/>
        <p:txBody>
          <a:bodyPr/>
          <a:lstStyle/>
          <a:p>
            <a:fld id="{AB2FC7A4-3D1B-482D-8C9D-7642A2CE3076}" type="slidenum">
              <a:rPr lang="en-US" smtClean="0"/>
              <a:t>19</a:t>
            </a:fld>
            <a:endParaRPr lang="en-US"/>
          </a:p>
        </p:txBody>
      </p:sp>
    </p:spTree>
    <p:extLst>
      <p:ext uri="{BB962C8B-B14F-4D97-AF65-F5344CB8AC3E}">
        <p14:creationId xmlns:p14="http://schemas.microsoft.com/office/powerpoint/2010/main" val="42435547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457200">
              <a:lnSpc>
                <a:spcPct val="115000"/>
              </a:lnSpc>
              <a:spcBef>
                <a:spcPts val="0"/>
              </a:spcBef>
              <a:spcAft>
                <a:spcPts val="0"/>
              </a:spcAft>
            </a:pPr>
            <a:r>
              <a:rPr lang="en-US" sz="1800">
                <a:effectLst/>
                <a:latin typeface="Times New Roman" panose="02020603050405020304" pitchFamily="18" charset="0"/>
                <a:ea typeface="SimSun" panose="02010600030101010101" pitchFamily="2" charset="-122"/>
              </a:rPr>
              <a:t>Trong đó End node có nhiệm vụ đo và thu thập dữ liệu, gửi thông tin đến gateway. Gateway có nhiệm. </a:t>
            </a:r>
          </a:p>
          <a:p>
            <a:pPr marL="0" marR="0" indent="457200">
              <a:lnSpc>
                <a:spcPct val="115000"/>
              </a:lnSpc>
              <a:spcBef>
                <a:spcPts val="0"/>
              </a:spcBef>
              <a:spcAft>
                <a:spcPts val="0"/>
              </a:spcAft>
            </a:pPr>
            <a:r>
              <a:rPr lang="en-US" sz="1800">
                <a:effectLst/>
                <a:latin typeface="Times New Roman" panose="02020603050405020304" pitchFamily="18" charset="0"/>
                <a:ea typeface="SimSun" panose="02010600030101010101" pitchFamily="2" charset="-122"/>
              </a:rPr>
              <a:t>Gateway là node có khả năng trung chuẩn dữ liệu từ end node lên máy tính/cloud. Gateway có thể kết nối trực tiếp lên web app qua MQTT hoặc TCP/IP, hoặc kết nối với máy tính qua UART (lúc này, gateway là bao gồm cả máy tính) và gửi dữ liệu lên Database. Dự án đề xuất 2 phương án với gateway, sẽ trình bày ở trong mục thiết kế phần mềm ở phần sau. </a:t>
            </a:r>
          </a:p>
          <a:p>
            <a:endParaRPr lang="en-US"/>
          </a:p>
        </p:txBody>
      </p:sp>
      <p:sp>
        <p:nvSpPr>
          <p:cNvPr id="4" name="Slide Number Placeholder 3"/>
          <p:cNvSpPr>
            <a:spLocks noGrp="1"/>
          </p:cNvSpPr>
          <p:nvPr>
            <p:ph type="sldNum" sz="quarter" idx="5"/>
          </p:nvPr>
        </p:nvSpPr>
        <p:spPr/>
        <p:txBody>
          <a:bodyPr/>
          <a:lstStyle/>
          <a:p>
            <a:fld id="{AB2FC7A4-3D1B-482D-8C9D-7642A2CE3076}" type="slidenum">
              <a:rPr lang="en-US" smtClean="0"/>
              <a:t>7</a:t>
            </a:fld>
            <a:endParaRPr lang="en-US"/>
          </a:p>
        </p:txBody>
      </p:sp>
    </p:spTree>
    <p:extLst>
      <p:ext uri="{BB962C8B-B14F-4D97-AF65-F5344CB8AC3E}">
        <p14:creationId xmlns:p14="http://schemas.microsoft.com/office/powerpoint/2010/main" val="9893144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Node:</a:t>
            </a:r>
          </a:p>
        </p:txBody>
      </p:sp>
      <p:sp>
        <p:nvSpPr>
          <p:cNvPr id="4" name="Slide Number Placeholder 3"/>
          <p:cNvSpPr>
            <a:spLocks noGrp="1"/>
          </p:cNvSpPr>
          <p:nvPr>
            <p:ph type="sldNum" sz="quarter" idx="5"/>
          </p:nvPr>
        </p:nvSpPr>
        <p:spPr/>
        <p:txBody>
          <a:bodyPr/>
          <a:lstStyle/>
          <a:p>
            <a:fld id="{AB2FC7A4-3D1B-482D-8C9D-7642A2CE3076}" type="slidenum">
              <a:rPr lang="en-US" smtClean="0"/>
              <a:t>8</a:t>
            </a:fld>
            <a:endParaRPr lang="en-US"/>
          </a:p>
        </p:txBody>
      </p:sp>
    </p:spTree>
    <p:extLst>
      <p:ext uri="{BB962C8B-B14F-4D97-AF65-F5344CB8AC3E}">
        <p14:creationId xmlns:p14="http://schemas.microsoft.com/office/powerpoint/2010/main" val="7168095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Node:</a:t>
            </a:r>
          </a:p>
        </p:txBody>
      </p:sp>
      <p:sp>
        <p:nvSpPr>
          <p:cNvPr id="4" name="Slide Number Placeholder 3"/>
          <p:cNvSpPr>
            <a:spLocks noGrp="1"/>
          </p:cNvSpPr>
          <p:nvPr>
            <p:ph type="sldNum" sz="quarter" idx="5"/>
          </p:nvPr>
        </p:nvSpPr>
        <p:spPr/>
        <p:txBody>
          <a:bodyPr/>
          <a:lstStyle/>
          <a:p>
            <a:fld id="{AB2FC7A4-3D1B-482D-8C9D-7642A2CE3076}" type="slidenum">
              <a:rPr lang="en-US" smtClean="0"/>
              <a:t>9</a:t>
            </a:fld>
            <a:endParaRPr lang="en-US"/>
          </a:p>
        </p:txBody>
      </p:sp>
    </p:spTree>
    <p:extLst>
      <p:ext uri="{BB962C8B-B14F-4D97-AF65-F5344CB8AC3E}">
        <p14:creationId xmlns:p14="http://schemas.microsoft.com/office/powerpoint/2010/main" val="5322040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Node:</a:t>
            </a:r>
          </a:p>
        </p:txBody>
      </p:sp>
      <p:sp>
        <p:nvSpPr>
          <p:cNvPr id="4" name="Slide Number Placeholder 3"/>
          <p:cNvSpPr>
            <a:spLocks noGrp="1"/>
          </p:cNvSpPr>
          <p:nvPr>
            <p:ph type="sldNum" sz="quarter" idx="5"/>
          </p:nvPr>
        </p:nvSpPr>
        <p:spPr/>
        <p:txBody>
          <a:bodyPr/>
          <a:lstStyle/>
          <a:p>
            <a:fld id="{AB2FC7A4-3D1B-482D-8C9D-7642A2CE3076}" type="slidenum">
              <a:rPr lang="en-US" smtClean="0"/>
              <a:t>10</a:t>
            </a:fld>
            <a:endParaRPr lang="en-US"/>
          </a:p>
        </p:txBody>
      </p:sp>
    </p:spTree>
    <p:extLst>
      <p:ext uri="{BB962C8B-B14F-4D97-AF65-F5344CB8AC3E}">
        <p14:creationId xmlns:p14="http://schemas.microsoft.com/office/powerpoint/2010/main" val="7488943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Node:</a:t>
            </a:r>
          </a:p>
        </p:txBody>
      </p:sp>
      <p:sp>
        <p:nvSpPr>
          <p:cNvPr id="4" name="Slide Number Placeholder 3"/>
          <p:cNvSpPr>
            <a:spLocks noGrp="1"/>
          </p:cNvSpPr>
          <p:nvPr>
            <p:ph type="sldNum" sz="quarter" idx="5"/>
          </p:nvPr>
        </p:nvSpPr>
        <p:spPr/>
        <p:txBody>
          <a:bodyPr/>
          <a:lstStyle/>
          <a:p>
            <a:fld id="{AB2FC7A4-3D1B-482D-8C9D-7642A2CE3076}" type="slidenum">
              <a:rPr lang="en-US" smtClean="0"/>
              <a:t>11</a:t>
            </a:fld>
            <a:endParaRPr lang="en-US"/>
          </a:p>
        </p:txBody>
      </p:sp>
    </p:spTree>
    <p:extLst>
      <p:ext uri="{BB962C8B-B14F-4D97-AF65-F5344CB8AC3E}">
        <p14:creationId xmlns:p14="http://schemas.microsoft.com/office/powerpoint/2010/main" val="7271521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Node:</a:t>
            </a:r>
          </a:p>
        </p:txBody>
      </p:sp>
      <p:sp>
        <p:nvSpPr>
          <p:cNvPr id="4" name="Slide Number Placeholder 3"/>
          <p:cNvSpPr>
            <a:spLocks noGrp="1"/>
          </p:cNvSpPr>
          <p:nvPr>
            <p:ph type="sldNum" sz="quarter" idx="5"/>
          </p:nvPr>
        </p:nvSpPr>
        <p:spPr/>
        <p:txBody>
          <a:bodyPr/>
          <a:lstStyle/>
          <a:p>
            <a:fld id="{AB2FC7A4-3D1B-482D-8C9D-7642A2CE3076}" type="slidenum">
              <a:rPr lang="en-US" smtClean="0"/>
              <a:t>12</a:t>
            </a:fld>
            <a:endParaRPr lang="en-US"/>
          </a:p>
        </p:txBody>
      </p:sp>
    </p:spTree>
    <p:extLst>
      <p:ext uri="{BB962C8B-B14F-4D97-AF65-F5344CB8AC3E}">
        <p14:creationId xmlns:p14="http://schemas.microsoft.com/office/powerpoint/2010/main" val="19518992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Node:</a:t>
            </a:r>
          </a:p>
        </p:txBody>
      </p:sp>
      <p:sp>
        <p:nvSpPr>
          <p:cNvPr id="4" name="Slide Number Placeholder 3"/>
          <p:cNvSpPr>
            <a:spLocks noGrp="1"/>
          </p:cNvSpPr>
          <p:nvPr>
            <p:ph type="sldNum" sz="quarter" idx="5"/>
          </p:nvPr>
        </p:nvSpPr>
        <p:spPr/>
        <p:txBody>
          <a:bodyPr/>
          <a:lstStyle/>
          <a:p>
            <a:fld id="{AB2FC7A4-3D1B-482D-8C9D-7642A2CE3076}" type="slidenum">
              <a:rPr lang="en-US" smtClean="0"/>
              <a:t>13</a:t>
            </a:fld>
            <a:endParaRPr lang="en-US"/>
          </a:p>
        </p:txBody>
      </p:sp>
    </p:spTree>
    <p:extLst>
      <p:ext uri="{BB962C8B-B14F-4D97-AF65-F5344CB8AC3E}">
        <p14:creationId xmlns:p14="http://schemas.microsoft.com/office/powerpoint/2010/main" val="3044583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Node:</a:t>
            </a:r>
          </a:p>
        </p:txBody>
      </p:sp>
      <p:sp>
        <p:nvSpPr>
          <p:cNvPr id="4" name="Slide Number Placeholder 3"/>
          <p:cNvSpPr>
            <a:spLocks noGrp="1"/>
          </p:cNvSpPr>
          <p:nvPr>
            <p:ph type="sldNum" sz="quarter" idx="5"/>
          </p:nvPr>
        </p:nvSpPr>
        <p:spPr/>
        <p:txBody>
          <a:bodyPr/>
          <a:lstStyle/>
          <a:p>
            <a:fld id="{AB2FC7A4-3D1B-482D-8C9D-7642A2CE3076}" type="slidenum">
              <a:rPr lang="en-US" smtClean="0"/>
              <a:t>14</a:t>
            </a:fld>
            <a:endParaRPr lang="en-US"/>
          </a:p>
        </p:txBody>
      </p:sp>
    </p:spTree>
    <p:extLst>
      <p:ext uri="{BB962C8B-B14F-4D97-AF65-F5344CB8AC3E}">
        <p14:creationId xmlns:p14="http://schemas.microsoft.com/office/powerpoint/2010/main" val="87478283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59802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_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Date Placeholder 3">
            <a:extLst>
              <a:ext uri="{FF2B5EF4-FFF2-40B4-BE49-F238E27FC236}">
                <a16:creationId xmlns:a16="http://schemas.microsoft.com/office/drawing/2014/main" id="{76EAE966-F590-4BAF-A55B-75735FCC661F}"/>
              </a:ext>
            </a:extLst>
          </p:cNvPr>
          <p:cNvSpPr>
            <a:spLocks noGrp="1"/>
          </p:cNvSpPr>
          <p:nvPr>
            <p:ph type="dt" sz="half" idx="10"/>
          </p:nvPr>
        </p:nvSpPr>
        <p:spPr>
          <a:xfrm>
            <a:off x="628650" y="6565257"/>
            <a:ext cx="2057400" cy="365125"/>
          </a:xfrm>
          <a:prstGeom prst="rect">
            <a:avLst/>
          </a:prstGeom>
        </p:spPr>
        <p:txBody>
          <a:bodyPr/>
          <a:lstStyle>
            <a:lvl1pPr>
              <a:defRPr sz="1200" b="1">
                <a:solidFill>
                  <a:schemeClr val="bg1">
                    <a:lumMod val="95000"/>
                  </a:schemeClr>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1/31/2024</a:t>
            </a:fld>
            <a:endParaRPr lang="en-US"/>
          </a:p>
        </p:txBody>
      </p:sp>
      <p:sp>
        <p:nvSpPr>
          <p:cNvPr id="6" name="Footer Placeholder 4">
            <a:extLst>
              <a:ext uri="{FF2B5EF4-FFF2-40B4-BE49-F238E27FC236}">
                <a16:creationId xmlns:a16="http://schemas.microsoft.com/office/drawing/2014/main" id="{C330CA1C-4366-43E8-9DC8-B360FC115AE4}"/>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7" name="Slide Number Placeholder 5">
            <a:extLst>
              <a:ext uri="{FF2B5EF4-FFF2-40B4-BE49-F238E27FC236}">
                <a16:creationId xmlns:a16="http://schemas.microsoft.com/office/drawing/2014/main" id="{72DB13F6-9193-4FE2-AE85-5B96248CC0EA}"/>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Tree>
    <p:extLst>
      <p:ext uri="{BB962C8B-B14F-4D97-AF65-F5344CB8AC3E}">
        <p14:creationId xmlns:p14="http://schemas.microsoft.com/office/powerpoint/2010/main" val="8170462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6">
            <a:extLst>
              <a:ext uri="{FF2B5EF4-FFF2-40B4-BE49-F238E27FC236}">
                <a16:creationId xmlns:a16="http://schemas.microsoft.com/office/drawing/2014/main" id="{C5DD3B49-F775-49FC-ACAD-45B074D1C945}"/>
              </a:ext>
            </a:extLst>
          </p:cNvPr>
          <p:cNvSpPr>
            <a:spLocks noGrp="1"/>
          </p:cNvSpPr>
          <p:nvPr>
            <p:ph type="title" hasCustomPrompt="1"/>
          </p:nvPr>
        </p:nvSpPr>
        <p:spPr>
          <a:xfrm>
            <a:off x="2380488" y="2365248"/>
            <a:ext cx="4383024" cy="2127504"/>
          </a:xfrm>
          <a:prstGeom prst="rect">
            <a:avLst/>
          </a:prstGeom>
        </p:spPr>
        <p:txBody>
          <a:bodyPr/>
          <a:lstStyle>
            <a:lvl1pPr algn="ctr">
              <a:defRPr sz="4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CLICK TO EDIT MASTER TITLE STYLE</a:t>
            </a:r>
          </a:p>
        </p:txBody>
      </p:sp>
    </p:spTree>
    <p:extLst>
      <p:ext uri="{BB962C8B-B14F-4D97-AF65-F5344CB8AC3E}">
        <p14:creationId xmlns:p14="http://schemas.microsoft.com/office/powerpoint/2010/main" val="6788040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264949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1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B30FC03-A82E-4B34-AE4B-8AC40A0CD5B2}"/>
              </a:ext>
            </a:extLst>
          </p:cNvPr>
          <p:cNvSpPr>
            <a:spLocks noGrp="1"/>
          </p:cNvSpPr>
          <p:nvPr>
            <p:ph type="dt" sz="half" idx="10"/>
          </p:nvPr>
        </p:nvSpPr>
        <p:spPr>
          <a:xfrm>
            <a:off x="628650" y="6565257"/>
            <a:ext cx="20574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1/31/2024</a:t>
            </a:fld>
            <a:endParaRPr lang="en-US"/>
          </a:p>
        </p:txBody>
      </p:sp>
      <p:sp>
        <p:nvSpPr>
          <p:cNvPr id="5" name="Footer Placeholder 4">
            <a:extLst>
              <a:ext uri="{FF2B5EF4-FFF2-40B4-BE49-F238E27FC236}">
                <a16:creationId xmlns:a16="http://schemas.microsoft.com/office/drawing/2014/main" id="{D149FB7E-C73B-452D-861A-6C73FF59EC96}"/>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6" name="Slide Number Placeholder 5">
            <a:extLst>
              <a:ext uri="{FF2B5EF4-FFF2-40B4-BE49-F238E27FC236}">
                <a16:creationId xmlns:a16="http://schemas.microsoft.com/office/drawing/2014/main" id="{8A5733BD-32DD-483E-A597-B70529CBDA53}"/>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
        <p:nvSpPr>
          <p:cNvPr id="10" name="Title 6">
            <a:extLst>
              <a:ext uri="{FF2B5EF4-FFF2-40B4-BE49-F238E27FC236}">
                <a16:creationId xmlns:a16="http://schemas.microsoft.com/office/drawing/2014/main" id="{44DCE4FD-DEE1-4DE9-A40E-616ACEB2FECC}"/>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1: ………………………………………</a:t>
            </a:r>
          </a:p>
        </p:txBody>
      </p:sp>
      <p:sp>
        <p:nvSpPr>
          <p:cNvPr id="11" name="Content Placeholder 8">
            <a:extLst>
              <a:ext uri="{FF2B5EF4-FFF2-40B4-BE49-F238E27FC236}">
                <a16:creationId xmlns:a16="http://schemas.microsoft.com/office/drawing/2014/main" id="{90DFCEB3-810D-48E5-B7BA-1A6C924A64A4}"/>
              </a:ext>
            </a:extLst>
          </p:cNvPr>
          <p:cNvSpPr>
            <a:spLocks noGrp="1"/>
          </p:cNvSpPr>
          <p:nvPr>
            <p:ph sz="quarter" idx="13"/>
          </p:nvPr>
        </p:nvSpPr>
        <p:spPr>
          <a:xfrm>
            <a:off x="235077" y="841247"/>
            <a:ext cx="8674100" cy="5303393"/>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675470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4" name="Date Placeholder 3">
            <a:extLst>
              <a:ext uri="{FF2B5EF4-FFF2-40B4-BE49-F238E27FC236}">
                <a16:creationId xmlns:a16="http://schemas.microsoft.com/office/drawing/2014/main" id="{1D2FCDAA-D1AE-440A-ADEA-98F1ACB06478}"/>
              </a:ext>
            </a:extLst>
          </p:cNvPr>
          <p:cNvSpPr>
            <a:spLocks noGrp="1"/>
          </p:cNvSpPr>
          <p:nvPr>
            <p:ph type="dt" sz="half" idx="10"/>
          </p:nvPr>
        </p:nvSpPr>
        <p:spPr>
          <a:xfrm>
            <a:off x="628650" y="6565257"/>
            <a:ext cx="20574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1/31/2024</a:t>
            </a:fld>
            <a:endParaRPr lang="en-US"/>
          </a:p>
        </p:txBody>
      </p:sp>
      <p:sp>
        <p:nvSpPr>
          <p:cNvPr id="15" name="Footer Placeholder 4">
            <a:extLst>
              <a:ext uri="{FF2B5EF4-FFF2-40B4-BE49-F238E27FC236}">
                <a16:creationId xmlns:a16="http://schemas.microsoft.com/office/drawing/2014/main" id="{C4186984-389F-440C-BD79-8D1349BD856E}"/>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6" name="Slide Number Placeholder 5">
            <a:extLst>
              <a:ext uri="{FF2B5EF4-FFF2-40B4-BE49-F238E27FC236}">
                <a16:creationId xmlns:a16="http://schemas.microsoft.com/office/drawing/2014/main" id="{5C66723D-7FE6-462E-9733-48764D89B1D4}"/>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
        <p:nvSpPr>
          <p:cNvPr id="17" name="Content Placeholder 2">
            <a:extLst>
              <a:ext uri="{FF2B5EF4-FFF2-40B4-BE49-F238E27FC236}">
                <a16:creationId xmlns:a16="http://schemas.microsoft.com/office/drawing/2014/main" id="{03483232-D29A-4255-9149-0177F8785818}"/>
              </a:ext>
            </a:extLst>
          </p:cNvPr>
          <p:cNvSpPr>
            <a:spLocks noGrp="1"/>
          </p:cNvSpPr>
          <p:nvPr>
            <p:ph sz="half" idx="1"/>
          </p:nvPr>
        </p:nvSpPr>
        <p:spPr>
          <a:xfrm>
            <a:off x="528828" y="1423289"/>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3">
            <a:extLst>
              <a:ext uri="{FF2B5EF4-FFF2-40B4-BE49-F238E27FC236}">
                <a16:creationId xmlns:a16="http://schemas.microsoft.com/office/drawing/2014/main" id="{A1BAF8AD-67D8-46AD-A292-05589E827344}"/>
              </a:ext>
            </a:extLst>
          </p:cNvPr>
          <p:cNvSpPr>
            <a:spLocks noGrp="1"/>
          </p:cNvSpPr>
          <p:nvPr>
            <p:ph sz="half" idx="2"/>
          </p:nvPr>
        </p:nvSpPr>
        <p:spPr>
          <a:xfrm>
            <a:off x="4572000" y="1423289"/>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Title 6">
            <a:extLst>
              <a:ext uri="{FF2B5EF4-FFF2-40B4-BE49-F238E27FC236}">
                <a16:creationId xmlns:a16="http://schemas.microsoft.com/office/drawing/2014/main" id="{EFD61387-9809-4E21-B8EA-93815E5E8F6F}"/>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4: ………………………………………</a:t>
            </a:r>
          </a:p>
        </p:txBody>
      </p:sp>
    </p:spTree>
    <p:extLst>
      <p:ext uri="{BB962C8B-B14F-4D97-AF65-F5344CB8AC3E}">
        <p14:creationId xmlns:p14="http://schemas.microsoft.com/office/powerpoint/2010/main" val="13534025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Title 6">
            <a:extLst>
              <a:ext uri="{FF2B5EF4-FFF2-40B4-BE49-F238E27FC236}">
                <a16:creationId xmlns:a16="http://schemas.microsoft.com/office/drawing/2014/main" id="{74BADCE4-794A-4B69-9AB7-3D794A1F9A49}"/>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6: ………………………………………</a:t>
            </a:r>
          </a:p>
        </p:txBody>
      </p:sp>
      <p:sp>
        <p:nvSpPr>
          <p:cNvPr id="14" name="Content Placeholder 2">
            <a:extLst>
              <a:ext uri="{FF2B5EF4-FFF2-40B4-BE49-F238E27FC236}">
                <a16:creationId xmlns:a16="http://schemas.microsoft.com/office/drawing/2014/main" id="{38375D86-D290-4003-A314-C916116C4238}"/>
              </a:ext>
            </a:extLst>
          </p:cNvPr>
          <p:cNvSpPr>
            <a:spLocks noGrp="1"/>
          </p:cNvSpPr>
          <p:nvPr>
            <p:ph sz="half" idx="1"/>
          </p:nvPr>
        </p:nvSpPr>
        <p:spPr>
          <a:xfrm>
            <a:off x="595884" y="1533017"/>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3">
            <a:extLst>
              <a:ext uri="{FF2B5EF4-FFF2-40B4-BE49-F238E27FC236}">
                <a16:creationId xmlns:a16="http://schemas.microsoft.com/office/drawing/2014/main" id="{FB62406B-26DB-4A01-B048-1F2C7540F82F}"/>
              </a:ext>
            </a:extLst>
          </p:cNvPr>
          <p:cNvSpPr>
            <a:spLocks noGrp="1"/>
          </p:cNvSpPr>
          <p:nvPr>
            <p:ph sz="half" idx="2"/>
          </p:nvPr>
        </p:nvSpPr>
        <p:spPr>
          <a:xfrm>
            <a:off x="4639056" y="1533017"/>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Date Placeholder 3">
            <a:extLst>
              <a:ext uri="{FF2B5EF4-FFF2-40B4-BE49-F238E27FC236}">
                <a16:creationId xmlns:a16="http://schemas.microsoft.com/office/drawing/2014/main" id="{A52862E5-D8E1-49BF-8D1B-BF0ED6579EA7}"/>
              </a:ext>
            </a:extLst>
          </p:cNvPr>
          <p:cNvSpPr>
            <a:spLocks noGrp="1"/>
          </p:cNvSpPr>
          <p:nvPr>
            <p:ph type="dt" sz="half" idx="10"/>
          </p:nvPr>
        </p:nvSpPr>
        <p:spPr>
          <a:xfrm>
            <a:off x="628650" y="6565257"/>
            <a:ext cx="2057400" cy="365125"/>
          </a:xfrm>
          <a:prstGeom prst="rect">
            <a:avLst/>
          </a:prstGeom>
        </p:spPr>
        <p:txBody>
          <a:bodyPr/>
          <a:lstStyle>
            <a:lvl1pP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1/31/2024</a:t>
            </a:fld>
            <a:endParaRPr lang="en-US"/>
          </a:p>
        </p:txBody>
      </p:sp>
      <p:sp>
        <p:nvSpPr>
          <p:cNvPr id="17" name="Footer Placeholder 4">
            <a:extLst>
              <a:ext uri="{FF2B5EF4-FFF2-40B4-BE49-F238E27FC236}">
                <a16:creationId xmlns:a16="http://schemas.microsoft.com/office/drawing/2014/main" id="{591AAF74-01FB-49A8-9375-959140F1D0E6}"/>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8" name="Slide Number Placeholder 5">
            <a:extLst>
              <a:ext uri="{FF2B5EF4-FFF2-40B4-BE49-F238E27FC236}">
                <a16:creationId xmlns:a16="http://schemas.microsoft.com/office/drawing/2014/main" id="{BBF4BC2F-980C-499D-A4B9-E7CD3D44754C}"/>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Tree>
    <p:extLst>
      <p:ext uri="{BB962C8B-B14F-4D97-AF65-F5344CB8AC3E}">
        <p14:creationId xmlns:p14="http://schemas.microsoft.com/office/powerpoint/2010/main" val="39385406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Date Placeholder 3">
            <a:extLst>
              <a:ext uri="{FF2B5EF4-FFF2-40B4-BE49-F238E27FC236}">
                <a16:creationId xmlns:a16="http://schemas.microsoft.com/office/drawing/2014/main" id="{007929A3-17ED-41F3-AD36-819BC9DFBCB6}"/>
              </a:ext>
            </a:extLst>
          </p:cNvPr>
          <p:cNvSpPr>
            <a:spLocks noGrp="1"/>
          </p:cNvSpPr>
          <p:nvPr>
            <p:ph type="dt" sz="half" idx="10"/>
          </p:nvPr>
        </p:nvSpPr>
        <p:spPr>
          <a:xfrm>
            <a:off x="628650" y="6565257"/>
            <a:ext cx="20574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1/31/2024</a:t>
            </a:fld>
            <a:endParaRPr lang="en-US"/>
          </a:p>
        </p:txBody>
      </p:sp>
      <p:sp>
        <p:nvSpPr>
          <p:cNvPr id="8" name="Footer Placeholder 4">
            <a:extLst>
              <a:ext uri="{FF2B5EF4-FFF2-40B4-BE49-F238E27FC236}">
                <a16:creationId xmlns:a16="http://schemas.microsoft.com/office/drawing/2014/main" id="{4973EE95-672F-4E5A-A918-2F51DB2C3ACB}"/>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dirty="0"/>
          </a:p>
        </p:txBody>
      </p:sp>
      <p:sp>
        <p:nvSpPr>
          <p:cNvPr id="9" name="Slide Number Placeholder 5">
            <a:extLst>
              <a:ext uri="{FF2B5EF4-FFF2-40B4-BE49-F238E27FC236}">
                <a16:creationId xmlns:a16="http://schemas.microsoft.com/office/drawing/2014/main" id="{2B17F6F6-0CA3-4D52-AA3D-7CF8ADE793B6}"/>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
        <p:nvSpPr>
          <p:cNvPr id="11" name="Title 6">
            <a:extLst>
              <a:ext uri="{FF2B5EF4-FFF2-40B4-BE49-F238E27FC236}">
                <a16:creationId xmlns:a16="http://schemas.microsoft.com/office/drawing/2014/main" id="{943CD72D-5295-43E4-B175-0EA61084ADC7}"/>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7: ………………………………………</a:t>
            </a:r>
          </a:p>
        </p:txBody>
      </p:sp>
      <p:sp>
        <p:nvSpPr>
          <p:cNvPr id="16" name="Text Placeholder 11">
            <a:extLst>
              <a:ext uri="{FF2B5EF4-FFF2-40B4-BE49-F238E27FC236}">
                <a16:creationId xmlns:a16="http://schemas.microsoft.com/office/drawing/2014/main" id="{0C9A3A79-B187-4A33-8EBB-92ECD8BA3C59}"/>
              </a:ext>
            </a:extLst>
          </p:cNvPr>
          <p:cNvSpPr>
            <a:spLocks noGrp="1"/>
          </p:cNvSpPr>
          <p:nvPr>
            <p:ph type="body" sz="quarter" idx="13"/>
          </p:nvPr>
        </p:nvSpPr>
        <p:spPr>
          <a:xfrm>
            <a:off x="234950" y="1227550"/>
            <a:ext cx="8674100" cy="4868449"/>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342310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Title 6">
            <a:extLst>
              <a:ext uri="{FF2B5EF4-FFF2-40B4-BE49-F238E27FC236}">
                <a16:creationId xmlns:a16="http://schemas.microsoft.com/office/drawing/2014/main" id="{74BADCE4-794A-4B69-9AB7-3D794A1F9A49}"/>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8: ………………………………………</a:t>
            </a:r>
          </a:p>
        </p:txBody>
      </p:sp>
      <p:sp>
        <p:nvSpPr>
          <p:cNvPr id="14" name="Content Placeholder 2">
            <a:extLst>
              <a:ext uri="{FF2B5EF4-FFF2-40B4-BE49-F238E27FC236}">
                <a16:creationId xmlns:a16="http://schemas.microsoft.com/office/drawing/2014/main" id="{38375D86-D290-4003-A314-C916116C4238}"/>
              </a:ext>
            </a:extLst>
          </p:cNvPr>
          <p:cNvSpPr>
            <a:spLocks noGrp="1"/>
          </p:cNvSpPr>
          <p:nvPr>
            <p:ph sz="half" idx="1"/>
          </p:nvPr>
        </p:nvSpPr>
        <p:spPr>
          <a:xfrm>
            <a:off x="595884" y="1533017"/>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3">
            <a:extLst>
              <a:ext uri="{FF2B5EF4-FFF2-40B4-BE49-F238E27FC236}">
                <a16:creationId xmlns:a16="http://schemas.microsoft.com/office/drawing/2014/main" id="{FB62406B-26DB-4A01-B048-1F2C7540F82F}"/>
              </a:ext>
            </a:extLst>
          </p:cNvPr>
          <p:cNvSpPr>
            <a:spLocks noGrp="1"/>
          </p:cNvSpPr>
          <p:nvPr>
            <p:ph sz="half" idx="2"/>
          </p:nvPr>
        </p:nvSpPr>
        <p:spPr>
          <a:xfrm>
            <a:off x="4639056" y="1533017"/>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Date Placeholder 3">
            <a:extLst>
              <a:ext uri="{FF2B5EF4-FFF2-40B4-BE49-F238E27FC236}">
                <a16:creationId xmlns:a16="http://schemas.microsoft.com/office/drawing/2014/main" id="{A52862E5-D8E1-49BF-8D1B-BF0ED6579EA7}"/>
              </a:ext>
            </a:extLst>
          </p:cNvPr>
          <p:cNvSpPr>
            <a:spLocks noGrp="1"/>
          </p:cNvSpPr>
          <p:nvPr>
            <p:ph type="dt" sz="half" idx="10"/>
          </p:nvPr>
        </p:nvSpPr>
        <p:spPr>
          <a:xfrm>
            <a:off x="628650" y="6565257"/>
            <a:ext cx="20574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1/31/2024</a:t>
            </a:fld>
            <a:endParaRPr lang="en-US"/>
          </a:p>
        </p:txBody>
      </p:sp>
      <p:sp>
        <p:nvSpPr>
          <p:cNvPr id="17" name="Footer Placeholder 4">
            <a:extLst>
              <a:ext uri="{FF2B5EF4-FFF2-40B4-BE49-F238E27FC236}">
                <a16:creationId xmlns:a16="http://schemas.microsoft.com/office/drawing/2014/main" id="{591AAF74-01FB-49A8-9375-959140F1D0E6}"/>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8" name="Slide Number Placeholder 5">
            <a:extLst>
              <a:ext uri="{FF2B5EF4-FFF2-40B4-BE49-F238E27FC236}">
                <a16:creationId xmlns:a16="http://schemas.microsoft.com/office/drawing/2014/main" id="{BBF4BC2F-980C-499D-A4B9-E7CD3D44754C}"/>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Tree>
    <p:extLst>
      <p:ext uri="{BB962C8B-B14F-4D97-AF65-F5344CB8AC3E}">
        <p14:creationId xmlns:p14="http://schemas.microsoft.com/office/powerpoint/2010/main" val="16290188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Date Placeholder 3">
            <a:extLst>
              <a:ext uri="{FF2B5EF4-FFF2-40B4-BE49-F238E27FC236}">
                <a16:creationId xmlns:a16="http://schemas.microsoft.com/office/drawing/2014/main" id="{007929A3-17ED-41F3-AD36-819BC9DFBCB6}"/>
              </a:ext>
            </a:extLst>
          </p:cNvPr>
          <p:cNvSpPr>
            <a:spLocks noGrp="1"/>
          </p:cNvSpPr>
          <p:nvPr>
            <p:ph type="dt" sz="half" idx="10"/>
          </p:nvPr>
        </p:nvSpPr>
        <p:spPr>
          <a:xfrm>
            <a:off x="628650" y="6565257"/>
            <a:ext cx="20574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1/31/2024</a:t>
            </a:fld>
            <a:endParaRPr lang="en-US"/>
          </a:p>
        </p:txBody>
      </p:sp>
      <p:sp>
        <p:nvSpPr>
          <p:cNvPr id="8" name="Footer Placeholder 4">
            <a:extLst>
              <a:ext uri="{FF2B5EF4-FFF2-40B4-BE49-F238E27FC236}">
                <a16:creationId xmlns:a16="http://schemas.microsoft.com/office/drawing/2014/main" id="{4973EE95-672F-4E5A-A918-2F51DB2C3ACB}"/>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9" name="Slide Number Placeholder 5">
            <a:extLst>
              <a:ext uri="{FF2B5EF4-FFF2-40B4-BE49-F238E27FC236}">
                <a16:creationId xmlns:a16="http://schemas.microsoft.com/office/drawing/2014/main" id="{2B17F6F6-0CA3-4D52-AA3D-7CF8ADE793B6}"/>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
        <p:nvSpPr>
          <p:cNvPr id="11" name="Title 6">
            <a:extLst>
              <a:ext uri="{FF2B5EF4-FFF2-40B4-BE49-F238E27FC236}">
                <a16:creationId xmlns:a16="http://schemas.microsoft.com/office/drawing/2014/main" id="{943CD72D-5295-43E4-B175-0EA61084ADC7}"/>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9: ………………………………………</a:t>
            </a:r>
          </a:p>
        </p:txBody>
      </p:sp>
      <p:sp>
        <p:nvSpPr>
          <p:cNvPr id="16" name="Text Placeholder 11">
            <a:extLst>
              <a:ext uri="{FF2B5EF4-FFF2-40B4-BE49-F238E27FC236}">
                <a16:creationId xmlns:a16="http://schemas.microsoft.com/office/drawing/2014/main" id="{0C9A3A79-B187-4A33-8EBB-92ECD8BA3C59}"/>
              </a:ext>
            </a:extLst>
          </p:cNvPr>
          <p:cNvSpPr>
            <a:spLocks noGrp="1"/>
          </p:cNvSpPr>
          <p:nvPr>
            <p:ph type="body" sz="quarter" idx="13"/>
          </p:nvPr>
        </p:nvSpPr>
        <p:spPr>
          <a:xfrm>
            <a:off x="234950" y="1164920"/>
            <a:ext cx="8674100" cy="4931079"/>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664829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9895280"/>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83" r:id="rId5"/>
    <p:sldLayoutId id="2147483679" r:id="rId6"/>
    <p:sldLayoutId id="2147483680" r:id="rId7"/>
    <p:sldLayoutId id="2147483681" r:id="rId8"/>
    <p:sldLayoutId id="2147483682" r:id="rId9"/>
    <p:sldLayoutId id="2147483678" r:id="rId10"/>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16.jpeg"/></Relationships>
</file>

<file path=ppt/slides/_rels/slide1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16.jpeg"/></Relationships>
</file>

<file path=ppt/slides/_rels/slide1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20864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10</a:t>
            </a:fld>
            <a:endParaRPr lang="en-US" dirty="0"/>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a:xfrm>
            <a:off x="250937" y="100182"/>
            <a:ext cx="8673846" cy="451739"/>
          </a:xfrm>
        </p:spPr>
        <p:txBody>
          <a:bodyPr/>
          <a:lstStyle/>
          <a:p>
            <a:r>
              <a:rPr lang="en-US">
                <a:latin typeface="Montserrat" panose="00000500000000000000" pitchFamily="2" charset="0"/>
              </a:rPr>
              <a:t>III. NỘI DUNG THỰC HIỆN</a:t>
            </a:r>
          </a:p>
        </p:txBody>
      </p:sp>
      <p:sp>
        <p:nvSpPr>
          <p:cNvPr id="9" name="TextBox 8">
            <a:extLst>
              <a:ext uri="{FF2B5EF4-FFF2-40B4-BE49-F238E27FC236}">
                <a16:creationId xmlns:a16="http://schemas.microsoft.com/office/drawing/2014/main" id="{D94BBCFE-4410-5AF4-C805-EDB35326BFA8}"/>
              </a:ext>
            </a:extLst>
          </p:cNvPr>
          <p:cNvSpPr txBox="1"/>
          <p:nvPr/>
        </p:nvSpPr>
        <p:spPr>
          <a:xfrm>
            <a:off x="235077" y="933061"/>
            <a:ext cx="4878099" cy="369332"/>
          </a:xfrm>
          <a:prstGeom prst="rect">
            <a:avLst/>
          </a:prstGeom>
          <a:noFill/>
        </p:spPr>
        <p:txBody>
          <a:bodyPr wrap="square" rtlCol="0">
            <a:spAutoFit/>
          </a:bodyPr>
          <a:lstStyle/>
          <a:p>
            <a:r>
              <a:rPr lang="en-US" b="1">
                <a:latin typeface="Montserrat" panose="00000500000000000000" pitchFamily="2" charset="0"/>
              </a:rPr>
              <a:t>3.1.2. Lựa chọn vi điều khiển</a:t>
            </a:r>
          </a:p>
        </p:txBody>
      </p:sp>
      <p:pic>
        <p:nvPicPr>
          <p:cNvPr id="3074" name="Picture 2" descr="Meet the STM32 “Black Pill” Development Board STM32F401CCU STM32F411CEU |  Development board, Pill, Development">
            <a:extLst>
              <a:ext uri="{FF2B5EF4-FFF2-40B4-BE49-F238E27FC236}">
                <a16:creationId xmlns:a16="http://schemas.microsoft.com/office/drawing/2014/main" id="{27EBFC73-0428-F4DA-8B45-36F29A299C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76974" y="3734120"/>
            <a:ext cx="3047809" cy="246888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Table 5">
            <a:extLst>
              <a:ext uri="{FF2B5EF4-FFF2-40B4-BE49-F238E27FC236}">
                <a16:creationId xmlns:a16="http://schemas.microsoft.com/office/drawing/2014/main" id="{0F83CCE8-66C1-85C4-8AA9-CCA3CCAD5E28}"/>
              </a:ext>
            </a:extLst>
          </p:cNvPr>
          <p:cNvGraphicFramePr>
            <a:graphicFrameLocks noGrp="1"/>
          </p:cNvGraphicFramePr>
          <p:nvPr>
            <p:extLst>
              <p:ext uri="{D42A27DB-BD31-4B8C-83A1-F6EECF244321}">
                <p14:modId xmlns:p14="http://schemas.microsoft.com/office/powerpoint/2010/main" val="4078699871"/>
              </p:ext>
            </p:extLst>
          </p:nvPr>
        </p:nvGraphicFramePr>
        <p:xfrm>
          <a:off x="451069" y="1344488"/>
          <a:ext cx="5302109" cy="4779264"/>
        </p:xfrm>
        <a:graphic>
          <a:graphicData uri="http://schemas.openxmlformats.org/drawingml/2006/table">
            <a:tbl>
              <a:tblPr firstRow="1" firstCol="1" bandRow="1">
                <a:tableStyleId>{5940675A-B579-460E-94D1-54222C63F5DA}</a:tableStyleId>
              </a:tblPr>
              <a:tblGrid>
                <a:gridCol w="2676627">
                  <a:extLst>
                    <a:ext uri="{9D8B030D-6E8A-4147-A177-3AD203B41FA5}">
                      <a16:colId xmlns:a16="http://schemas.microsoft.com/office/drawing/2014/main" val="3453053621"/>
                    </a:ext>
                  </a:extLst>
                </a:gridCol>
                <a:gridCol w="2625482">
                  <a:extLst>
                    <a:ext uri="{9D8B030D-6E8A-4147-A177-3AD203B41FA5}">
                      <a16:colId xmlns:a16="http://schemas.microsoft.com/office/drawing/2014/main" val="3709459184"/>
                    </a:ext>
                  </a:extLst>
                </a:gridCol>
              </a:tblGrid>
              <a:tr h="225743">
                <a:tc>
                  <a:txBody>
                    <a:bodyPr/>
                    <a:lstStyle/>
                    <a:p>
                      <a:pPr marL="0" marR="0" algn="just">
                        <a:lnSpc>
                          <a:spcPct val="115000"/>
                        </a:lnSpc>
                        <a:spcBef>
                          <a:spcPts val="0"/>
                        </a:spcBef>
                        <a:spcAft>
                          <a:spcPts val="0"/>
                        </a:spcAft>
                      </a:pPr>
                      <a:r>
                        <a:rPr lang="en-US" sz="1800" b="1" kern="1400" spc="-50">
                          <a:effectLst/>
                          <a:latin typeface="Montserrat" panose="00000500000000000000" pitchFamily="2" charset="0"/>
                        </a:rPr>
                        <a:t>ESP32 C3 Mini</a:t>
                      </a:r>
                      <a:endParaRPr lang="en-US" sz="2800" b="1" kern="1400" spc="-50">
                        <a:effectLst/>
                        <a:latin typeface="Montserrat" panose="00000500000000000000" pitchFamily="2" charset="0"/>
                        <a:ea typeface="SimSun" panose="02010600030101010101" pitchFamily="2" charset="-122"/>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US" sz="1800" b="1" kern="1400" spc="-50">
                          <a:effectLst/>
                          <a:latin typeface="Montserrat" panose="00000500000000000000" pitchFamily="2" charset="0"/>
                        </a:rPr>
                        <a:t>STM32F401CCU6 Black pill</a:t>
                      </a:r>
                      <a:endParaRPr lang="en-US" sz="2800" b="1" kern="1400" spc="-50">
                        <a:effectLst/>
                        <a:latin typeface="Montserrat" panose="00000500000000000000" pitchFamily="2"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285253963"/>
                  </a:ext>
                </a:extLst>
              </a:tr>
              <a:tr h="225743">
                <a:tc>
                  <a:txBody>
                    <a:bodyPr/>
                    <a:lstStyle/>
                    <a:p>
                      <a:pPr marL="0" marR="0" algn="just">
                        <a:lnSpc>
                          <a:spcPct val="115000"/>
                        </a:lnSpc>
                        <a:spcBef>
                          <a:spcPts val="0"/>
                        </a:spcBef>
                        <a:spcAft>
                          <a:spcPts val="0"/>
                        </a:spcAft>
                      </a:pPr>
                      <a:r>
                        <a:rPr lang="en-US" sz="1800" kern="1400" spc="-50">
                          <a:effectLst/>
                          <a:latin typeface="Montserrat" panose="00000500000000000000" pitchFamily="2" charset="0"/>
                        </a:rPr>
                        <a:t>160 MHz</a:t>
                      </a:r>
                      <a:endParaRPr lang="en-US" sz="2800" kern="1400" spc="-50">
                        <a:effectLst/>
                        <a:latin typeface="Montserrat" panose="00000500000000000000" pitchFamily="2" charset="0"/>
                        <a:ea typeface="SimSun" panose="02010600030101010101" pitchFamily="2" charset="-122"/>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US" sz="1800" kern="1400" spc="-50">
                          <a:effectLst/>
                          <a:latin typeface="Montserrat" panose="00000500000000000000" pitchFamily="2" charset="0"/>
                        </a:rPr>
                        <a:t>84 MHz</a:t>
                      </a:r>
                      <a:endParaRPr lang="en-US" sz="2800" kern="1400" spc="-50">
                        <a:effectLst/>
                        <a:latin typeface="Montserrat" panose="00000500000000000000" pitchFamily="2"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765993646"/>
                  </a:ext>
                </a:extLst>
              </a:tr>
              <a:tr h="225743">
                <a:tc>
                  <a:txBody>
                    <a:bodyPr/>
                    <a:lstStyle/>
                    <a:p>
                      <a:pPr marL="0" marR="0" algn="just">
                        <a:lnSpc>
                          <a:spcPct val="115000"/>
                        </a:lnSpc>
                        <a:spcBef>
                          <a:spcPts val="0"/>
                        </a:spcBef>
                        <a:spcAft>
                          <a:spcPts val="0"/>
                        </a:spcAft>
                      </a:pPr>
                      <a:r>
                        <a:rPr lang="en-US" sz="1800" kern="1400" spc="-50">
                          <a:effectLst/>
                          <a:latin typeface="Montserrat" panose="00000500000000000000" pitchFamily="2" charset="0"/>
                        </a:rPr>
                        <a:t>1</a:t>
                      </a:r>
                      <a:endParaRPr lang="en-US" sz="2800" kern="1400" spc="-50">
                        <a:effectLst/>
                        <a:latin typeface="Montserrat" panose="00000500000000000000" pitchFamily="2" charset="0"/>
                        <a:ea typeface="SimSun" panose="02010600030101010101" pitchFamily="2" charset="-122"/>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US" sz="1800" kern="1400" spc="-50">
                          <a:effectLst/>
                          <a:latin typeface="Montserrat" panose="00000500000000000000" pitchFamily="2" charset="0"/>
                        </a:rPr>
                        <a:t>1</a:t>
                      </a:r>
                      <a:endParaRPr lang="en-US" sz="2800" kern="1400" spc="-50">
                        <a:effectLst/>
                        <a:latin typeface="Montserrat" panose="00000500000000000000" pitchFamily="2"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853875532"/>
                  </a:ext>
                </a:extLst>
              </a:tr>
              <a:tr h="225743">
                <a:tc>
                  <a:txBody>
                    <a:bodyPr/>
                    <a:lstStyle/>
                    <a:p>
                      <a:pPr marL="0" marR="0" algn="just">
                        <a:lnSpc>
                          <a:spcPct val="115000"/>
                        </a:lnSpc>
                        <a:spcBef>
                          <a:spcPts val="0"/>
                        </a:spcBef>
                        <a:spcAft>
                          <a:spcPts val="0"/>
                        </a:spcAft>
                      </a:pPr>
                      <a:r>
                        <a:rPr lang="en-US" sz="1800" kern="1400" spc="-50">
                          <a:effectLst/>
                          <a:latin typeface="Montserrat" panose="00000500000000000000" pitchFamily="2" charset="0"/>
                        </a:rPr>
                        <a:t>4 MB</a:t>
                      </a:r>
                      <a:endParaRPr lang="en-US" sz="2800" kern="1400" spc="-50">
                        <a:effectLst/>
                        <a:latin typeface="Montserrat" panose="00000500000000000000" pitchFamily="2" charset="0"/>
                        <a:ea typeface="SimSun" panose="02010600030101010101" pitchFamily="2" charset="-122"/>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US" sz="1800" kern="1400" spc="-50">
                          <a:effectLst/>
                          <a:latin typeface="Montserrat" panose="00000500000000000000" pitchFamily="2" charset="0"/>
                        </a:rPr>
                        <a:t>256 kB</a:t>
                      </a:r>
                      <a:endParaRPr lang="en-US" sz="2800" kern="1400" spc="-50">
                        <a:effectLst/>
                        <a:latin typeface="Montserrat" panose="00000500000000000000" pitchFamily="2"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59735801"/>
                  </a:ext>
                </a:extLst>
              </a:tr>
              <a:tr h="225743">
                <a:tc>
                  <a:txBody>
                    <a:bodyPr/>
                    <a:lstStyle/>
                    <a:p>
                      <a:pPr marL="0" marR="0" algn="just">
                        <a:lnSpc>
                          <a:spcPct val="115000"/>
                        </a:lnSpc>
                        <a:spcBef>
                          <a:spcPts val="0"/>
                        </a:spcBef>
                        <a:spcAft>
                          <a:spcPts val="0"/>
                        </a:spcAft>
                      </a:pPr>
                      <a:r>
                        <a:rPr lang="en-US" sz="1800" kern="1400" spc="-50">
                          <a:effectLst/>
                          <a:latin typeface="Montserrat" panose="00000500000000000000" pitchFamily="2" charset="0"/>
                        </a:rPr>
                        <a:t>400 kB</a:t>
                      </a:r>
                      <a:endParaRPr lang="en-US" sz="2800" kern="1400" spc="-50">
                        <a:effectLst/>
                        <a:latin typeface="Montserrat" panose="00000500000000000000" pitchFamily="2" charset="0"/>
                        <a:ea typeface="SimSun" panose="02010600030101010101" pitchFamily="2" charset="-122"/>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US" sz="1800" kern="1400" spc="-50">
                          <a:effectLst/>
                          <a:latin typeface="Montserrat" panose="00000500000000000000" pitchFamily="2" charset="0"/>
                        </a:rPr>
                        <a:t>96 kB</a:t>
                      </a:r>
                      <a:endParaRPr lang="en-US" sz="2800" kern="1400" spc="-50">
                        <a:effectLst/>
                        <a:latin typeface="Montserrat" panose="00000500000000000000" pitchFamily="2"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43556616"/>
                  </a:ext>
                </a:extLst>
              </a:tr>
              <a:tr h="225743">
                <a:tc>
                  <a:txBody>
                    <a:bodyPr/>
                    <a:lstStyle/>
                    <a:p>
                      <a:pPr marL="0" marR="0" algn="just">
                        <a:lnSpc>
                          <a:spcPct val="115000"/>
                        </a:lnSpc>
                        <a:spcBef>
                          <a:spcPts val="0"/>
                        </a:spcBef>
                        <a:spcAft>
                          <a:spcPts val="0"/>
                        </a:spcAft>
                      </a:pPr>
                      <a:r>
                        <a:rPr lang="en-US" sz="1800" kern="1400" spc="-50">
                          <a:effectLst/>
                          <a:latin typeface="Montserrat" panose="00000500000000000000" pitchFamily="2" charset="0"/>
                        </a:rPr>
                        <a:t>20</a:t>
                      </a:r>
                      <a:endParaRPr lang="en-US" sz="2800" kern="1400" spc="-50">
                        <a:effectLst/>
                        <a:latin typeface="Montserrat" panose="00000500000000000000" pitchFamily="2" charset="0"/>
                        <a:ea typeface="SimSun" panose="02010600030101010101" pitchFamily="2" charset="-122"/>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US" sz="1800" kern="1400" spc="-50">
                          <a:effectLst/>
                          <a:latin typeface="Montserrat" panose="00000500000000000000" pitchFamily="2" charset="0"/>
                        </a:rPr>
                        <a:t>40</a:t>
                      </a:r>
                      <a:endParaRPr lang="en-US" sz="2800" kern="1400" spc="-50">
                        <a:effectLst/>
                        <a:latin typeface="Montserrat" panose="00000500000000000000" pitchFamily="2"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470217716"/>
                  </a:ext>
                </a:extLst>
              </a:tr>
              <a:tr h="225743">
                <a:tc>
                  <a:txBody>
                    <a:bodyPr/>
                    <a:lstStyle/>
                    <a:p>
                      <a:pPr marL="0" marR="0" algn="just">
                        <a:lnSpc>
                          <a:spcPct val="115000"/>
                        </a:lnSpc>
                        <a:spcBef>
                          <a:spcPts val="0"/>
                        </a:spcBef>
                        <a:spcAft>
                          <a:spcPts val="0"/>
                        </a:spcAft>
                      </a:pPr>
                      <a:r>
                        <a:rPr lang="en-US" sz="1800" kern="1400" spc="-50">
                          <a:effectLst/>
                          <a:latin typeface="Montserrat" panose="00000500000000000000" pitchFamily="2" charset="0"/>
                        </a:rPr>
                        <a:t>4/2/2/3</a:t>
                      </a:r>
                      <a:endParaRPr lang="en-US" sz="2800" kern="1400" spc="-50">
                        <a:effectLst/>
                        <a:latin typeface="Montserrat" panose="00000500000000000000" pitchFamily="2" charset="0"/>
                        <a:ea typeface="SimSun" panose="02010600030101010101" pitchFamily="2" charset="-122"/>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US" sz="1800" kern="1400" spc="-50">
                          <a:effectLst/>
                          <a:latin typeface="Montserrat" panose="00000500000000000000" pitchFamily="2" charset="0"/>
                        </a:rPr>
                        <a:t>2/1/2/2</a:t>
                      </a:r>
                      <a:endParaRPr lang="en-US" sz="2800" kern="1400" spc="-50">
                        <a:effectLst/>
                        <a:latin typeface="Montserrat" panose="00000500000000000000" pitchFamily="2"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753029520"/>
                  </a:ext>
                </a:extLst>
              </a:tr>
              <a:tr h="225743">
                <a:tc>
                  <a:txBody>
                    <a:bodyPr/>
                    <a:lstStyle/>
                    <a:p>
                      <a:pPr marL="0" marR="0" algn="just">
                        <a:lnSpc>
                          <a:spcPct val="115000"/>
                        </a:lnSpc>
                        <a:spcBef>
                          <a:spcPts val="0"/>
                        </a:spcBef>
                        <a:spcAft>
                          <a:spcPts val="0"/>
                        </a:spcAft>
                      </a:pPr>
                      <a:r>
                        <a:rPr lang="en-US" sz="1800" kern="1400" spc="-50">
                          <a:effectLst/>
                          <a:latin typeface="Montserrat" panose="00000500000000000000" pitchFamily="2" charset="0"/>
                        </a:rPr>
                        <a:t>6/12 bit</a:t>
                      </a:r>
                      <a:endParaRPr lang="en-US" sz="2800" kern="1400" spc="-50">
                        <a:effectLst/>
                        <a:latin typeface="Montserrat" panose="00000500000000000000" pitchFamily="2" charset="0"/>
                        <a:ea typeface="SimSun" panose="02010600030101010101" pitchFamily="2" charset="-122"/>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US" sz="1800" kern="1400" spc="-50">
                          <a:effectLst/>
                          <a:latin typeface="Montserrat" panose="00000500000000000000" pitchFamily="2" charset="0"/>
                        </a:rPr>
                        <a:t>8/10/12 bit</a:t>
                      </a:r>
                      <a:endParaRPr lang="en-US" sz="2800" kern="1400" spc="-50">
                        <a:effectLst/>
                        <a:latin typeface="Montserrat" panose="00000500000000000000" pitchFamily="2"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387421200"/>
                  </a:ext>
                </a:extLst>
              </a:tr>
              <a:tr h="225743">
                <a:tc>
                  <a:txBody>
                    <a:bodyPr/>
                    <a:lstStyle/>
                    <a:p>
                      <a:pPr marL="0" marR="0" algn="just">
                        <a:lnSpc>
                          <a:spcPct val="115000"/>
                        </a:lnSpc>
                        <a:spcBef>
                          <a:spcPts val="0"/>
                        </a:spcBef>
                        <a:spcAft>
                          <a:spcPts val="0"/>
                        </a:spcAft>
                      </a:pPr>
                      <a:r>
                        <a:rPr lang="en-US" sz="1800" kern="1400" spc="-50">
                          <a:effectLst/>
                          <a:latin typeface="Montserrat" panose="00000500000000000000" pitchFamily="2" charset="0"/>
                        </a:rPr>
                        <a:t>Wifi, BLE</a:t>
                      </a:r>
                      <a:endParaRPr lang="en-US" sz="2800" kern="1400" spc="-50">
                        <a:effectLst/>
                        <a:latin typeface="Montserrat" panose="00000500000000000000" pitchFamily="2" charset="0"/>
                        <a:ea typeface="SimSun" panose="02010600030101010101" pitchFamily="2" charset="-122"/>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US" sz="1800" kern="1400" spc="-50">
                          <a:effectLst/>
                          <a:latin typeface="Montserrat" panose="00000500000000000000" pitchFamily="2" charset="0"/>
                        </a:rPr>
                        <a:t>No</a:t>
                      </a:r>
                      <a:endParaRPr lang="en-US" sz="2800" kern="1400" spc="-50">
                        <a:effectLst/>
                        <a:latin typeface="Montserrat" panose="00000500000000000000" pitchFamily="2"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502846907"/>
                  </a:ext>
                </a:extLst>
              </a:tr>
              <a:tr h="225743">
                <a:tc>
                  <a:txBody>
                    <a:bodyPr/>
                    <a:lstStyle/>
                    <a:p>
                      <a:pPr marL="0" marR="0" algn="just">
                        <a:lnSpc>
                          <a:spcPct val="115000"/>
                        </a:lnSpc>
                        <a:spcBef>
                          <a:spcPts val="0"/>
                        </a:spcBef>
                        <a:spcAft>
                          <a:spcPts val="0"/>
                        </a:spcAft>
                      </a:pPr>
                      <a:r>
                        <a:rPr lang="en-US" sz="1800" kern="1400" spc="-50">
                          <a:effectLst/>
                          <a:latin typeface="Montserrat" panose="00000500000000000000" pitchFamily="2" charset="0"/>
                        </a:rPr>
                        <a:t>32 bits</a:t>
                      </a:r>
                      <a:endParaRPr lang="en-US" sz="2800" kern="1400" spc="-50">
                        <a:effectLst/>
                        <a:latin typeface="Montserrat" panose="00000500000000000000" pitchFamily="2" charset="0"/>
                        <a:ea typeface="SimSun" panose="02010600030101010101" pitchFamily="2" charset="-122"/>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US" sz="1800" kern="1400" spc="-50">
                          <a:effectLst/>
                          <a:latin typeface="Montserrat" panose="00000500000000000000" pitchFamily="2" charset="0"/>
                        </a:rPr>
                        <a:t>32 bits</a:t>
                      </a:r>
                      <a:endParaRPr lang="en-US" sz="2800" kern="1400" spc="-50">
                        <a:effectLst/>
                        <a:latin typeface="Montserrat" panose="00000500000000000000" pitchFamily="2"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906424015"/>
                  </a:ext>
                </a:extLst>
              </a:tr>
              <a:tr h="961835">
                <a:tc>
                  <a:txBody>
                    <a:bodyPr/>
                    <a:lstStyle/>
                    <a:p>
                      <a:pPr marL="0" marR="0">
                        <a:lnSpc>
                          <a:spcPct val="115000"/>
                        </a:lnSpc>
                        <a:spcBef>
                          <a:spcPts val="0"/>
                        </a:spcBef>
                        <a:spcAft>
                          <a:spcPts val="0"/>
                        </a:spcAft>
                      </a:pPr>
                      <a:r>
                        <a:rPr lang="de-DE" sz="1800" kern="1400" spc="-50">
                          <a:effectLst/>
                          <a:latin typeface="Montserrat" panose="00000500000000000000" pitchFamily="2" charset="0"/>
                        </a:rPr>
                        <a:t>- Active: 84mA-350mA</a:t>
                      </a:r>
                      <a:endParaRPr lang="en-US" sz="2800" kern="1400" spc="-50">
                        <a:effectLst/>
                        <a:latin typeface="Montserrat" panose="00000500000000000000" pitchFamily="2" charset="0"/>
                      </a:endParaRPr>
                    </a:p>
                    <a:p>
                      <a:pPr marL="0" marR="0">
                        <a:lnSpc>
                          <a:spcPct val="115000"/>
                        </a:lnSpc>
                        <a:spcBef>
                          <a:spcPts val="0"/>
                        </a:spcBef>
                        <a:spcAft>
                          <a:spcPts val="0"/>
                        </a:spcAft>
                      </a:pPr>
                      <a:r>
                        <a:rPr lang="de-DE" sz="1800" kern="1400" spc="-50">
                          <a:effectLst/>
                          <a:latin typeface="Montserrat" panose="00000500000000000000" pitchFamily="2" charset="0"/>
                        </a:rPr>
                        <a:t>- Modern sleep: 21 mA</a:t>
                      </a:r>
                      <a:endParaRPr lang="en-US" sz="2800" kern="1400" spc="-50">
                        <a:effectLst/>
                        <a:latin typeface="Montserrat" panose="00000500000000000000" pitchFamily="2" charset="0"/>
                      </a:endParaRPr>
                    </a:p>
                    <a:p>
                      <a:pPr marL="0" marR="0">
                        <a:lnSpc>
                          <a:spcPct val="115000"/>
                        </a:lnSpc>
                        <a:spcBef>
                          <a:spcPts val="0"/>
                        </a:spcBef>
                        <a:spcAft>
                          <a:spcPts val="0"/>
                        </a:spcAft>
                      </a:pPr>
                      <a:r>
                        <a:rPr lang="en-US" sz="1800" kern="1400" spc="-50">
                          <a:effectLst/>
                          <a:latin typeface="Montserrat" panose="00000500000000000000" pitchFamily="2" charset="0"/>
                        </a:rPr>
                        <a:t>- Deep sleep: 5µA</a:t>
                      </a:r>
                      <a:endParaRPr lang="en-US" sz="2800" kern="1400" spc="-50">
                        <a:effectLst/>
                        <a:latin typeface="Montserrat" panose="00000500000000000000" pitchFamily="2" charset="0"/>
                      </a:endParaRPr>
                    </a:p>
                    <a:p>
                      <a:pPr marL="0" marR="0">
                        <a:lnSpc>
                          <a:spcPct val="115000"/>
                        </a:lnSpc>
                        <a:spcBef>
                          <a:spcPts val="0"/>
                        </a:spcBef>
                        <a:spcAft>
                          <a:spcPts val="0"/>
                        </a:spcAft>
                      </a:pPr>
                      <a:r>
                        <a:rPr lang="en-US" sz="1800" kern="1400" spc="-50">
                          <a:effectLst/>
                          <a:latin typeface="Montserrat" panose="00000500000000000000" pitchFamily="2" charset="0"/>
                        </a:rPr>
                        <a:t>- Power off: 5µA</a:t>
                      </a:r>
                      <a:endParaRPr lang="en-US" sz="2800" kern="1400" spc="-50">
                        <a:effectLst/>
                        <a:latin typeface="Montserrat" panose="00000500000000000000" pitchFamily="2" charset="0"/>
                        <a:ea typeface="SimSun" panose="02010600030101010101" pitchFamily="2" charset="-122"/>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800" kern="1400" spc="-50">
                          <a:effectLst/>
                          <a:latin typeface="Montserrat" panose="00000500000000000000" pitchFamily="2" charset="0"/>
                        </a:rPr>
                        <a:t>- Active: 15mA-170mA</a:t>
                      </a:r>
                      <a:endParaRPr lang="en-US" sz="2800" kern="1400" spc="-50">
                        <a:effectLst/>
                        <a:latin typeface="Montserrat" panose="00000500000000000000" pitchFamily="2" charset="0"/>
                      </a:endParaRPr>
                    </a:p>
                    <a:p>
                      <a:pPr marL="0" marR="0">
                        <a:lnSpc>
                          <a:spcPct val="115000"/>
                        </a:lnSpc>
                        <a:spcBef>
                          <a:spcPts val="0"/>
                        </a:spcBef>
                        <a:spcAft>
                          <a:spcPts val="0"/>
                        </a:spcAft>
                      </a:pPr>
                      <a:r>
                        <a:rPr lang="en-US" sz="1800" kern="1400" spc="-50">
                          <a:effectLst/>
                          <a:latin typeface="Montserrat" panose="00000500000000000000" pitchFamily="2" charset="0"/>
                        </a:rPr>
                        <a:t>- Sleep 1: 0.9mA</a:t>
                      </a:r>
                      <a:endParaRPr lang="en-US" sz="2800" kern="1400" spc="-50">
                        <a:effectLst/>
                        <a:latin typeface="Montserrat" panose="00000500000000000000" pitchFamily="2" charset="0"/>
                      </a:endParaRPr>
                    </a:p>
                    <a:p>
                      <a:pPr marL="0" marR="0">
                        <a:lnSpc>
                          <a:spcPct val="115000"/>
                        </a:lnSpc>
                        <a:spcBef>
                          <a:spcPts val="0"/>
                        </a:spcBef>
                        <a:spcAft>
                          <a:spcPts val="0"/>
                        </a:spcAft>
                      </a:pPr>
                      <a:r>
                        <a:rPr lang="en-US" sz="1800" kern="1400" spc="-50">
                          <a:effectLst/>
                          <a:latin typeface="Montserrat" panose="00000500000000000000" pitchFamily="2" charset="0"/>
                        </a:rPr>
                        <a:t>- Sleep 2: 20µA</a:t>
                      </a:r>
                      <a:endParaRPr lang="en-US" sz="2800" kern="1400" spc="-50">
                        <a:effectLst/>
                        <a:latin typeface="Montserrat" panose="00000500000000000000" pitchFamily="2"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677437801"/>
                  </a:ext>
                </a:extLst>
              </a:tr>
              <a:tr h="225743">
                <a:tc>
                  <a:txBody>
                    <a:bodyPr/>
                    <a:lstStyle/>
                    <a:p>
                      <a:pPr marL="0" marR="0" algn="just">
                        <a:lnSpc>
                          <a:spcPct val="115000"/>
                        </a:lnSpc>
                        <a:spcBef>
                          <a:spcPts val="0"/>
                        </a:spcBef>
                        <a:spcAft>
                          <a:spcPts val="0"/>
                        </a:spcAft>
                      </a:pPr>
                      <a:r>
                        <a:rPr lang="en-US" sz="1800" kern="1400" spc="-50">
                          <a:effectLst/>
                          <a:latin typeface="Montserrat" panose="00000500000000000000" pitchFamily="2" charset="0"/>
                        </a:rPr>
                        <a:t>&gt;100K</a:t>
                      </a:r>
                      <a:endParaRPr lang="en-US" sz="2800" kern="1400" spc="-50">
                        <a:effectLst/>
                        <a:latin typeface="Montserrat" panose="00000500000000000000" pitchFamily="2" charset="0"/>
                        <a:ea typeface="SimSun" panose="02010600030101010101" pitchFamily="2" charset="-122"/>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US" sz="1800" kern="1400" spc="-50">
                          <a:effectLst/>
                          <a:latin typeface="Montserrat" panose="00000500000000000000" pitchFamily="2" charset="0"/>
                        </a:rPr>
                        <a:t>&gt;80K</a:t>
                      </a:r>
                      <a:endParaRPr lang="en-US" sz="2800" kern="1400" spc="-50">
                        <a:effectLst/>
                        <a:latin typeface="Montserrat" panose="00000500000000000000" pitchFamily="2"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087249668"/>
                  </a:ext>
                </a:extLst>
              </a:tr>
            </a:tbl>
          </a:graphicData>
        </a:graphic>
      </p:graphicFrame>
      <p:pic>
        <p:nvPicPr>
          <p:cNvPr id="3076" name="Picture 4" descr="ESP32-C3-DevKitM-1 Espressif Systems | Mouser Việt Nam">
            <a:extLst>
              <a:ext uri="{FF2B5EF4-FFF2-40B4-BE49-F238E27FC236}">
                <a16:creationId xmlns:a16="http://schemas.microsoft.com/office/drawing/2014/main" id="{2A4B30FF-0E7B-D1D6-F879-DD7754A4E20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93180" y="1167973"/>
            <a:ext cx="1744980" cy="25661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18005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11</a:t>
            </a:fld>
            <a:endParaRPr lang="en-US" dirty="0"/>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a:xfrm>
            <a:off x="250937" y="100182"/>
            <a:ext cx="8673846" cy="451739"/>
          </a:xfrm>
        </p:spPr>
        <p:txBody>
          <a:bodyPr/>
          <a:lstStyle/>
          <a:p>
            <a:r>
              <a:rPr lang="en-US">
                <a:latin typeface="Montserrat" panose="00000500000000000000" pitchFamily="2" charset="0"/>
              </a:rPr>
              <a:t>III. NỘI DUNG THỰC HIỆN</a:t>
            </a:r>
          </a:p>
        </p:txBody>
      </p:sp>
      <p:sp>
        <p:nvSpPr>
          <p:cNvPr id="9" name="TextBox 8">
            <a:extLst>
              <a:ext uri="{FF2B5EF4-FFF2-40B4-BE49-F238E27FC236}">
                <a16:creationId xmlns:a16="http://schemas.microsoft.com/office/drawing/2014/main" id="{D94BBCFE-4410-5AF4-C805-EDB35326BFA8}"/>
              </a:ext>
            </a:extLst>
          </p:cNvPr>
          <p:cNvSpPr txBox="1"/>
          <p:nvPr/>
        </p:nvSpPr>
        <p:spPr>
          <a:xfrm>
            <a:off x="235077" y="933061"/>
            <a:ext cx="4878099" cy="369332"/>
          </a:xfrm>
          <a:prstGeom prst="rect">
            <a:avLst/>
          </a:prstGeom>
          <a:noFill/>
        </p:spPr>
        <p:txBody>
          <a:bodyPr wrap="square" rtlCol="0">
            <a:spAutoFit/>
          </a:bodyPr>
          <a:lstStyle/>
          <a:p>
            <a:r>
              <a:rPr lang="en-US" b="1">
                <a:latin typeface="Montserrat" panose="00000500000000000000" pitchFamily="2" charset="0"/>
              </a:rPr>
              <a:t>3.1.3. Lựa chọn module truyền thông</a:t>
            </a:r>
          </a:p>
        </p:txBody>
      </p:sp>
      <p:pic>
        <p:nvPicPr>
          <p:cNvPr id="4098" name="Picture 2" descr="Ai Thinker LoRa-Ra-01 RF Transceiver Module">
            <a:extLst>
              <a:ext uri="{FF2B5EF4-FFF2-40B4-BE49-F238E27FC236}">
                <a16:creationId xmlns:a16="http://schemas.microsoft.com/office/drawing/2014/main" id="{1B591B61-68E9-A9AD-4C26-5F69F8DD8D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3508" y="2131082"/>
            <a:ext cx="3438254" cy="3438254"/>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Table 3">
            <a:extLst>
              <a:ext uri="{FF2B5EF4-FFF2-40B4-BE49-F238E27FC236}">
                <a16:creationId xmlns:a16="http://schemas.microsoft.com/office/drawing/2014/main" id="{C18EC1D4-D775-63A9-1ADB-7622C0675A34}"/>
              </a:ext>
            </a:extLst>
          </p:cNvPr>
          <p:cNvGraphicFramePr>
            <a:graphicFrameLocks noGrp="1"/>
          </p:cNvGraphicFramePr>
          <p:nvPr>
            <p:extLst>
              <p:ext uri="{D42A27DB-BD31-4B8C-83A1-F6EECF244321}">
                <p14:modId xmlns:p14="http://schemas.microsoft.com/office/powerpoint/2010/main" val="1031895893"/>
              </p:ext>
            </p:extLst>
          </p:nvPr>
        </p:nvGraphicFramePr>
        <p:xfrm>
          <a:off x="395746" y="2305530"/>
          <a:ext cx="4717430" cy="2773426"/>
        </p:xfrm>
        <a:graphic>
          <a:graphicData uri="http://schemas.openxmlformats.org/drawingml/2006/table">
            <a:tbl>
              <a:tblPr firstRow="1" firstCol="1" bandRow="1">
                <a:tableStyleId>{5940675A-B579-460E-94D1-54222C63F5DA}</a:tableStyleId>
              </a:tblPr>
              <a:tblGrid>
                <a:gridCol w="2358715">
                  <a:extLst>
                    <a:ext uri="{9D8B030D-6E8A-4147-A177-3AD203B41FA5}">
                      <a16:colId xmlns:a16="http://schemas.microsoft.com/office/drawing/2014/main" val="1186826878"/>
                    </a:ext>
                  </a:extLst>
                </a:gridCol>
                <a:gridCol w="2358715">
                  <a:extLst>
                    <a:ext uri="{9D8B030D-6E8A-4147-A177-3AD203B41FA5}">
                      <a16:colId xmlns:a16="http://schemas.microsoft.com/office/drawing/2014/main" val="1741298435"/>
                    </a:ext>
                  </a:extLst>
                </a:gridCol>
              </a:tblGrid>
              <a:tr h="378959">
                <a:tc gridSpan="2">
                  <a:txBody>
                    <a:bodyPr/>
                    <a:lstStyle/>
                    <a:p>
                      <a:pPr marL="0" marR="0" algn="ctr">
                        <a:lnSpc>
                          <a:spcPct val="115000"/>
                        </a:lnSpc>
                        <a:spcBef>
                          <a:spcPts val="0"/>
                        </a:spcBef>
                        <a:spcAft>
                          <a:spcPts val="0"/>
                        </a:spcAft>
                      </a:pPr>
                      <a:r>
                        <a:rPr lang="en-US" sz="2000" b="1">
                          <a:effectLst/>
                          <a:latin typeface="Montserrat" panose="00000500000000000000" pitchFamily="2" charset="0"/>
                        </a:rPr>
                        <a:t>Thông số</a:t>
                      </a:r>
                      <a:endParaRPr lang="en-US" sz="3600" b="1">
                        <a:effectLst/>
                        <a:latin typeface="Montserrat" panose="00000500000000000000" pitchFamily="2" charset="0"/>
                        <a:ea typeface="SimSun" panose="02010600030101010101" pitchFamily="2" charset="-122"/>
                      </a:endParaRPr>
                    </a:p>
                  </a:txBody>
                  <a:tcPr marL="68580" marR="68580" marT="0" marB="0"/>
                </a:tc>
                <a:tc hMerge="1">
                  <a:txBody>
                    <a:bodyPr/>
                    <a:lstStyle/>
                    <a:p>
                      <a:pPr marL="0" marR="0">
                        <a:lnSpc>
                          <a:spcPct val="115000"/>
                        </a:lnSpc>
                        <a:spcBef>
                          <a:spcPts val="0"/>
                        </a:spcBef>
                        <a:spcAft>
                          <a:spcPts val="0"/>
                        </a:spcAft>
                      </a:pPr>
                      <a:endParaRPr lang="en-US" sz="3600">
                        <a:effectLst/>
                        <a:latin typeface="Montserrat" panose="00000500000000000000" pitchFamily="2" charset="0"/>
                        <a:ea typeface="SimSun" panose="02010600030101010101" pitchFamily="2" charset="-122"/>
                      </a:endParaRPr>
                    </a:p>
                  </a:txBody>
                  <a:tcPr marL="68580" marR="68580" marT="0" marB="0"/>
                </a:tc>
                <a:extLst>
                  <a:ext uri="{0D108BD9-81ED-4DB2-BD59-A6C34878D82A}">
                    <a16:rowId xmlns:a16="http://schemas.microsoft.com/office/drawing/2014/main" val="357807391"/>
                  </a:ext>
                </a:extLst>
              </a:tr>
              <a:tr h="378959">
                <a:tc>
                  <a:txBody>
                    <a:bodyPr/>
                    <a:lstStyle/>
                    <a:p>
                      <a:pPr marL="0" marR="0">
                        <a:lnSpc>
                          <a:spcPct val="115000"/>
                        </a:lnSpc>
                        <a:spcBef>
                          <a:spcPts val="0"/>
                        </a:spcBef>
                        <a:spcAft>
                          <a:spcPts val="0"/>
                        </a:spcAft>
                      </a:pPr>
                      <a:r>
                        <a:rPr lang="en-US" sz="2000">
                          <a:effectLst/>
                          <a:latin typeface="Montserrat" panose="00000500000000000000" pitchFamily="2" charset="0"/>
                        </a:rPr>
                        <a:t>Spreading Factor</a:t>
                      </a:r>
                      <a:endParaRPr lang="en-US" sz="3600">
                        <a:effectLst/>
                        <a:latin typeface="Montserrat" panose="00000500000000000000" pitchFamily="2" charset="0"/>
                        <a:ea typeface="SimSun" panose="02010600030101010101" pitchFamily="2" charset="-122"/>
                      </a:endParaRPr>
                    </a:p>
                  </a:txBody>
                  <a:tcPr marL="68580" marR="68580" marT="0" marB="0"/>
                </a:tc>
                <a:tc>
                  <a:txBody>
                    <a:bodyPr/>
                    <a:lstStyle/>
                    <a:p>
                      <a:pPr marL="0" marR="0">
                        <a:lnSpc>
                          <a:spcPct val="115000"/>
                        </a:lnSpc>
                        <a:spcBef>
                          <a:spcPts val="0"/>
                        </a:spcBef>
                        <a:spcAft>
                          <a:spcPts val="0"/>
                        </a:spcAft>
                      </a:pPr>
                      <a:r>
                        <a:rPr lang="en-US" sz="2000">
                          <a:effectLst/>
                          <a:latin typeface="Montserrat" panose="00000500000000000000" pitchFamily="2" charset="0"/>
                        </a:rPr>
                        <a:t>SF7 - 12</a:t>
                      </a:r>
                      <a:endParaRPr lang="en-US" sz="3600">
                        <a:effectLst/>
                        <a:latin typeface="Montserrat" panose="00000500000000000000" pitchFamily="2" charset="0"/>
                        <a:ea typeface="SimSun" panose="02010600030101010101" pitchFamily="2" charset="-122"/>
                      </a:endParaRPr>
                    </a:p>
                  </a:txBody>
                  <a:tcPr marL="68580" marR="68580" marT="0" marB="0"/>
                </a:tc>
                <a:extLst>
                  <a:ext uri="{0D108BD9-81ED-4DB2-BD59-A6C34878D82A}">
                    <a16:rowId xmlns:a16="http://schemas.microsoft.com/office/drawing/2014/main" val="884909017"/>
                  </a:ext>
                </a:extLst>
              </a:tr>
              <a:tr h="378959">
                <a:tc>
                  <a:txBody>
                    <a:bodyPr/>
                    <a:lstStyle/>
                    <a:p>
                      <a:pPr marL="0" marR="0">
                        <a:lnSpc>
                          <a:spcPct val="115000"/>
                        </a:lnSpc>
                        <a:spcBef>
                          <a:spcPts val="0"/>
                        </a:spcBef>
                        <a:spcAft>
                          <a:spcPts val="0"/>
                        </a:spcAft>
                      </a:pPr>
                      <a:r>
                        <a:rPr lang="en-US" sz="2000">
                          <a:effectLst/>
                          <a:latin typeface="Montserrat" panose="00000500000000000000" pitchFamily="2" charset="0"/>
                        </a:rPr>
                        <a:t>Bandwidth</a:t>
                      </a:r>
                      <a:endParaRPr lang="en-US" sz="3600">
                        <a:effectLst/>
                        <a:latin typeface="Montserrat" panose="00000500000000000000" pitchFamily="2" charset="0"/>
                        <a:ea typeface="SimSun" panose="02010600030101010101" pitchFamily="2" charset="-122"/>
                      </a:endParaRPr>
                    </a:p>
                  </a:txBody>
                  <a:tcPr marL="68580" marR="68580" marT="0" marB="0"/>
                </a:tc>
                <a:tc>
                  <a:txBody>
                    <a:bodyPr/>
                    <a:lstStyle/>
                    <a:p>
                      <a:pPr marL="0" marR="0">
                        <a:lnSpc>
                          <a:spcPct val="115000"/>
                        </a:lnSpc>
                        <a:spcBef>
                          <a:spcPts val="0"/>
                        </a:spcBef>
                        <a:spcAft>
                          <a:spcPts val="0"/>
                        </a:spcAft>
                      </a:pPr>
                      <a:r>
                        <a:rPr lang="en-US" sz="2000">
                          <a:effectLst/>
                          <a:latin typeface="Montserrat" panose="00000500000000000000" pitchFamily="2" charset="0"/>
                        </a:rPr>
                        <a:t>250 kHz/125 kHz</a:t>
                      </a:r>
                      <a:endParaRPr lang="en-US" sz="3600">
                        <a:effectLst/>
                        <a:latin typeface="Montserrat" panose="00000500000000000000" pitchFamily="2" charset="0"/>
                        <a:ea typeface="SimSun" panose="02010600030101010101" pitchFamily="2" charset="-122"/>
                      </a:endParaRPr>
                    </a:p>
                  </a:txBody>
                  <a:tcPr marL="68580" marR="68580" marT="0" marB="0"/>
                </a:tc>
                <a:extLst>
                  <a:ext uri="{0D108BD9-81ED-4DB2-BD59-A6C34878D82A}">
                    <a16:rowId xmlns:a16="http://schemas.microsoft.com/office/drawing/2014/main" val="3480280939"/>
                  </a:ext>
                </a:extLst>
              </a:tr>
              <a:tr h="499672">
                <a:tc>
                  <a:txBody>
                    <a:bodyPr/>
                    <a:lstStyle/>
                    <a:p>
                      <a:pPr marL="0" marR="0">
                        <a:lnSpc>
                          <a:spcPct val="115000"/>
                        </a:lnSpc>
                        <a:spcBef>
                          <a:spcPts val="0"/>
                        </a:spcBef>
                        <a:spcAft>
                          <a:spcPts val="0"/>
                        </a:spcAft>
                      </a:pPr>
                      <a:r>
                        <a:rPr lang="en-US" sz="2000">
                          <a:effectLst/>
                          <a:latin typeface="Montserrat" panose="00000500000000000000" pitchFamily="2" charset="0"/>
                        </a:rPr>
                        <a:t>Coding rate</a:t>
                      </a:r>
                      <a:endParaRPr lang="en-US" sz="3600">
                        <a:effectLst/>
                        <a:latin typeface="Montserrat" panose="00000500000000000000" pitchFamily="2" charset="0"/>
                        <a:ea typeface="SimSun" panose="02010600030101010101" pitchFamily="2" charset="-122"/>
                      </a:endParaRPr>
                    </a:p>
                  </a:txBody>
                  <a:tcPr marL="68580" marR="68580" marT="0" marB="0"/>
                </a:tc>
                <a:tc>
                  <a:txBody>
                    <a:bodyPr/>
                    <a:lstStyle/>
                    <a:p>
                      <a:pPr marL="0" marR="0">
                        <a:lnSpc>
                          <a:spcPct val="115000"/>
                        </a:lnSpc>
                        <a:spcBef>
                          <a:spcPts val="0"/>
                        </a:spcBef>
                        <a:spcAft>
                          <a:spcPts val="0"/>
                        </a:spcAft>
                      </a:pPr>
                      <a:r>
                        <a:rPr lang="en-US" sz="2000">
                          <a:effectLst/>
                          <a:latin typeface="Montserrat" panose="00000500000000000000" pitchFamily="2" charset="0"/>
                        </a:rPr>
                        <a:t>4/5, 4/8, 4/6</a:t>
                      </a:r>
                      <a:endParaRPr lang="en-US" sz="3600">
                        <a:effectLst/>
                        <a:latin typeface="Montserrat" panose="00000500000000000000" pitchFamily="2" charset="0"/>
                        <a:ea typeface="SimSun" panose="02010600030101010101" pitchFamily="2" charset="-122"/>
                      </a:endParaRPr>
                    </a:p>
                  </a:txBody>
                  <a:tcPr marL="68580" marR="68580" marT="0" marB="0"/>
                </a:tc>
                <a:extLst>
                  <a:ext uri="{0D108BD9-81ED-4DB2-BD59-A6C34878D82A}">
                    <a16:rowId xmlns:a16="http://schemas.microsoft.com/office/drawing/2014/main" val="390895874"/>
                  </a:ext>
                </a:extLst>
              </a:tr>
              <a:tr h="378959">
                <a:tc>
                  <a:txBody>
                    <a:bodyPr/>
                    <a:lstStyle/>
                    <a:p>
                      <a:pPr marL="0" marR="0">
                        <a:lnSpc>
                          <a:spcPct val="115000"/>
                        </a:lnSpc>
                        <a:spcBef>
                          <a:spcPts val="0"/>
                        </a:spcBef>
                        <a:spcAft>
                          <a:spcPts val="0"/>
                        </a:spcAft>
                      </a:pPr>
                      <a:r>
                        <a:rPr lang="en-US" sz="2000">
                          <a:effectLst/>
                          <a:latin typeface="Montserrat" panose="00000500000000000000" pitchFamily="2" charset="0"/>
                        </a:rPr>
                        <a:t>Độ nhạy thu</a:t>
                      </a:r>
                      <a:endParaRPr lang="en-US" sz="3600">
                        <a:effectLst/>
                        <a:latin typeface="Montserrat" panose="00000500000000000000" pitchFamily="2" charset="0"/>
                        <a:ea typeface="SimSun" panose="02010600030101010101" pitchFamily="2" charset="-122"/>
                      </a:endParaRPr>
                    </a:p>
                  </a:txBody>
                  <a:tcPr marL="68580" marR="68580" marT="0" marB="0"/>
                </a:tc>
                <a:tc>
                  <a:txBody>
                    <a:bodyPr/>
                    <a:lstStyle/>
                    <a:p>
                      <a:pPr marL="0" marR="0">
                        <a:lnSpc>
                          <a:spcPct val="115000"/>
                        </a:lnSpc>
                        <a:spcBef>
                          <a:spcPts val="0"/>
                        </a:spcBef>
                        <a:spcAft>
                          <a:spcPts val="0"/>
                        </a:spcAft>
                      </a:pPr>
                      <a:r>
                        <a:rPr lang="en-US" sz="2000">
                          <a:effectLst/>
                          <a:latin typeface="Montserrat" panose="00000500000000000000" pitchFamily="2" charset="0"/>
                        </a:rPr>
                        <a:t>-148 dBm</a:t>
                      </a:r>
                      <a:endParaRPr lang="en-US" sz="3600">
                        <a:effectLst/>
                        <a:latin typeface="Montserrat" panose="00000500000000000000" pitchFamily="2" charset="0"/>
                        <a:ea typeface="SimSun" panose="02010600030101010101" pitchFamily="2" charset="-122"/>
                      </a:endParaRPr>
                    </a:p>
                  </a:txBody>
                  <a:tcPr marL="68580" marR="68580" marT="0" marB="0"/>
                </a:tc>
                <a:extLst>
                  <a:ext uri="{0D108BD9-81ED-4DB2-BD59-A6C34878D82A}">
                    <a16:rowId xmlns:a16="http://schemas.microsoft.com/office/drawing/2014/main" val="2548152146"/>
                  </a:ext>
                </a:extLst>
              </a:tr>
              <a:tr h="378959">
                <a:tc>
                  <a:txBody>
                    <a:bodyPr/>
                    <a:lstStyle/>
                    <a:p>
                      <a:pPr marL="0" marR="0">
                        <a:lnSpc>
                          <a:spcPct val="115000"/>
                        </a:lnSpc>
                        <a:spcBef>
                          <a:spcPts val="0"/>
                        </a:spcBef>
                        <a:spcAft>
                          <a:spcPts val="0"/>
                        </a:spcAft>
                      </a:pPr>
                      <a:r>
                        <a:rPr lang="en-US" sz="2000">
                          <a:effectLst/>
                          <a:latin typeface="Montserrat" panose="00000500000000000000" pitchFamily="2" charset="0"/>
                        </a:rPr>
                        <a:t>TX power</a:t>
                      </a:r>
                      <a:endParaRPr lang="en-US" sz="3600">
                        <a:effectLst/>
                        <a:latin typeface="Montserrat" panose="00000500000000000000" pitchFamily="2" charset="0"/>
                        <a:ea typeface="SimSun" panose="02010600030101010101" pitchFamily="2" charset="-122"/>
                      </a:endParaRPr>
                    </a:p>
                  </a:txBody>
                  <a:tcPr marL="68580" marR="68580" marT="0" marB="0"/>
                </a:tc>
                <a:tc>
                  <a:txBody>
                    <a:bodyPr/>
                    <a:lstStyle/>
                    <a:p>
                      <a:pPr marL="0" marR="0">
                        <a:lnSpc>
                          <a:spcPct val="115000"/>
                        </a:lnSpc>
                        <a:spcBef>
                          <a:spcPts val="0"/>
                        </a:spcBef>
                        <a:spcAft>
                          <a:spcPts val="0"/>
                        </a:spcAft>
                      </a:pPr>
                      <a:r>
                        <a:rPr lang="en-US" sz="2000">
                          <a:effectLst/>
                          <a:latin typeface="Montserrat" panose="00000500000000000000" pitchFamily="2" charset="0"/>
                        </a:rPr>
                        <a:t>17 dBm</a:t>
                      </a:r>
                      <a:endParaRPr lang="en-US" sz="3600">
                        <a:effectLst/>
                        <a:latin typeface="Montserrat" panose="00000500000000000000" pitchFamily="2" charset="0"/>
                        <a:ea typeface="SimSun" panose="02010600030101010101" pitchFamily="2" charset="-122"/>
                      </a:endParaRPr>
                    </a:p>
                  </a:txBody>
                  <a:tcPr marL="68580" marR="68580" marT="0" marB="0"/>
                </a:tc>
                <a:extLst>
                  <a:ext uri="{0D108BD9-81ED-4DB2-BD59-A6C34878D82A}">
                    <a16:rowId xmlns:a16="http://schemas.microsoft.com/office/drawing/2014/main" val="520300140"/>
                  </a:ext>
                </a:extLst>
              </a:tr>
              <a:tr h="378959">
                <a:tc>
                  <a:txBody>
                    <a:bodyPr/>
                    <a:lstStyle/>
                    <a:p>
                      <a:pPr marL="0" marR="0">
                        <a:lnSpc>
                          <a:spcPct val="115000"/>
                        </a:lnSpc>
                        <a:spcBef>
                          <a:spcPts val="0"/>
                        </a:spcBef>
                        <a:spcAft>
                          <a:spcPts val="0"/>
                        </a:spcAft>
                      </a:pPr>
                      <a:r>
                        <a:rPr lang="en-US" sz="1800">
                          <a:effectLst/>
                          <a:latin typeface="Montserrat" panose="00000500000000000000" pitchFamily="2" charset="0"/>
                          <a:ea typeface="SimSun" panose="02010600030101010101" pitchFamily="2" charset="-122"/>
                        </a:rPr>
                        <a:t>Anttena</a:t>
                      </a:r>
                    </a:p>
                  </a:txBody>
                  <a:tcPr marL="68580" marR="68580" marT="0" marB="0"/>
                </a:tc>
                <a:tc>
                  <a:txBody>
                    <a:bodyPr/>
                    <a:lstStyle/>
                    <a:p>
                      <a:pPr marL="0" marR="0">
                        <a:lnSpc>
                          <a:spcPct val="115000"/>
                        </a:lnSpc>
                        <a:spcBef>
                          <a:spcPts val="0"/>
                        </a:spcBef>
                        <a:spcAft>
                          <a:spcPts val="0"/>
                        </a:spcAft>
                      </a:pPr>
                      <a:r>
                        <a:rPr lang="en-US" sz="2000">
                          <a:effectLst/>
                          <a:latin typeface="Montserrat" panose="00000500000000000000" pitchFamily="2" charset="0"/>
                          <a:ea typeface="SimSun" panose="02010600030101010101" pitchFamily="2" charset="-122"/>
                        </a:rPr>
                        <a:t>Spring 433MHz</a:t>
                      </a:r>
                    </a:p>
                  </a:txBody>
                  <a:tcPr marL="68580" marR="68580" marT="0" marB="0"/>
                </a:tc>
                <a:extLst>
                  <a:ext uri="{0D108BD9-81ED-4DB2-BD59-A6C34878D82A}">
                    <a16:rowId xmlns:a16="http://schemas.microsoft.com/office/drawing/2014/main" val="3384832158"/>
                  </a:ext>
                </a:extLst>
              </a:tr>
            </a:tbl>
          </a:graphicData>
        </a:graphic>
      </p:graphicFrame>
    </p:spTree>
    <p:extLst>
      <p:ext uri="{BB962C8B-B14F-4D97-AF65-F5344CB8AC3E}">
        <p14:creationId xmlns:p14="http://schemas.microsoft.com/office/powerpoint/2010/main" val="12820370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12</a:t>
            </a:fld>
            <a:endParaRPr lang="en-US" dirty="0"/>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a:xfrm>
            <a:off x="250937" y="100182"/>
            <a:ext cx="8673846" cy="451739"/>
          </a:xfrm>
        </p:spPr>
        <p:txBody>
          <a:bodyPr/>
          <a:lstStyle/>
          <a:p>
            <a:r>
              <a:rPr lang="en-US">
                <a:latin typeface="Montserrat" panose="00000500000000000000" pitchFamily="2" charset="0"/>
              </a:rPr>
              <a:t>III. NỘI DUNG THỰC HIỆN</a:t>
            </a:r>
          </a:p>
        </p:txBody>
      </p:sp>
      <p:sp>
        <p:nvSpPr>
          <p:cNvPr id="9" name="TextBox 8">
            <a:extLst>
              <a:ext uri="{FF2B5EF4-FFF2-40B4-BE49-F238E27FC236}">
                <a16:creationId xmlns:a16="http://schemas.microsoft.com/office/drawing/2014/main" id="{D94BBCFE-4410-5AF4-C805-EDB35326BFA8}"/>
              </a:ext>
            </a:extLst>
          </p:cNvPr>
          <p:cNvSpPr txBox="1"/>
          <p:nvPr/>
        </p:nvSpPr>
        <p:spPr>
          <a:xfrm>
            <a:off x="235077" y="933061"/>
            <a:ext cx="4878099" cy="369332"/>
          </a:xfrm>
          <a:prstGeom prst="rect">
            <a:avLst/>
          </a:prstGeom>
          <a:noFill/>
        </p:spPr>
        <p:txBody>
          <a:bodyPr wrap="square" rtlCol="0">
            <a:spAutoFit/>
          </a:bodyPr>
          <a:lstStyle/>
          <a:p>
            <a:r>
              <a:rPr lang="en-US" b="1">
                <a:latin typeface="Montserrat" panose="00000500000000000000" pitchFamily="2" charset="0"/>
              </a:rPr>
              <a:t>3.1.4. Schematic</a:t>
            </a:r>
          </a:p>
        </p:txBody>
      </p:sp>
      <p:pic>
        <p:nvPicPr>
          <p:cNvPr id="5" name="Picture 4" descr="A diagram of a circuit board&#10;&#10;Description automatically generated">
            <a:extLst>
              <a:ext uri="{FF2B5EF4-FFF2-40B4-BE49-F238E27FC236}">
                <a16:creationId xmlns:a16="http://schemas.microsoft.com/office/drawing/2014/main" id="{A5B5163E-3F2C-6138-C129-CE22E9F9D9FE}"/>
              </a:ext>
            </a:extLst>
          </p:cNvPr>
          <p:cNvPicPr>
            <a:picLocks noChangeAspect="1"/>
          </p:cNvPicPr>
          <p:nvPr/>
        </p:nvPicPr>
        <p:blipFill>
          <a:blip r:embed="rId3"/>
          <a:stretch>
            <a:fillRect/>
          </a:stretch>
        </p:blipFill>
        <p:spPr>
          <a:xfrm>
            <a:off x="164304" y="1367708"/>
            <a:ext cx="8654650" cy="4781166"/>
          </a:xfrm>
          <a:prstGeom prst="rect">
            <a:avLst/>
          </a:prstGeom>
        </p:spPr>
      </p:pic>
    </p:spTree>
    <p:extLst>
      <p:ext uri="{BB962C8B-B14F-4D97-AF65-F5344CB8AC3E}">
        <p14:creationId xmlns:p14="http://schemas.microsoft.com/office/powerpoint/2010/main" val="16804524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13</a:t>
            </a:fld>
            <a:endParaRPr lang="en-US" dirty="0"/>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a:xfrm>
            <a:off x="250937" y="100182"/>
            <a:ext cx="8673846" cy="451739"/>
          </a:xfrm>
        </p:spPr>
        <p:txBody>
          <a:bodyPr/>
          <a:lstStyle/>
          <a:p>
            <a:r>
              <a:rPr lang="en-US">
                <a:latin typeface="Montserrat" panose="00000500000000000000" pitchFamily="2" charset="0"/>
              </a:rPr>
              <a:t>III. NỘI DUNG THỰC HIỆN</a:t>
            </a:r>
          </a:p>
        </p:txBody>
      </p:sp>
      <p:sp>
        <p:nvSpPr>
          <p:cNvPr id="9" name="TextBox 8">
            <a:extLst>
              <a:ext uri="{FF2B5EF4-FFF2-40B4-BE49-F238E27FC236}">
                <a16:creationId xmlns:a16="http://schemas.microsoft.com/office/drawing/2014/main" id="{D94BBCFE-4410-5AF4-C805-EDB35326BFA8}"/>
              </a:ext>
            </a:extLst>
          </p:cNvPr>
          <p:cNvSpPr txBox="1"/>
          <p:nvPr/>
        </p:nvSpPr>
        <p:spPr>
          <a:xfrm>
            <a:off x="235077" y="933061"/>
            <a:ext cx="4878099" cy="369332"/>
          </a:xfrm>
          <a:prstGeom prst="rect">
            <a:avLst/>
          </a:prstGeom>
          <a:noFill/>
        </p:spPr>
        <p:txBody>
          <a:bodyPr wrap="square" rtlCol="0">
            <a:spAutoFit/>
          </a:bodyPr>
          <a:lstStyle/>
          <a:p>
            <a:r>
              <a:rPr lang="en-US" b="1">
                <a:latin typeface="Montserrat" panose="00000500000000000000" pitchFamily="2" charset="0"/>
              </a:rPr>
              <a:t>3.1.5. PCB</a:t>
            </a:r>
          </a:p>
        </p:txBody>
      </p:sp>
      <p:pic>
        <p:nvPicPr>
          <p:cNvPr id="4" name="Picture 3" descr="A blue circuit board with many wires and dots&#10;&#10;Description automatically generated">
            <a:extLst>
              <a:ext uri="{FF2B5EF4-FFF2-40B4-BE49-F238E27FC236}">
                <a16:creationId xmlns:a16="http://schemas.microsoft.com/office/drawing/2014/main" id="{3587FEC1-6BB6-1BEC-E9B2-824D9AF092D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41137" y="1367708"/>
            <a:ext cx="3667271" cy="4557231"/>
          </a:xfrm>
          <a:prstGeom prst="rect">
            <a:avLst/>
          </a:prstGeom>
          <a:noFill/>
          <a:ln>
            <a:noFill/>
          </a:ln>
        </p:spPr>
      </p:pic>
      <p:pic>
        <p:nvPicPr>
          <p:cNvPr id="6" name="Picture 5">
            <a:extLst>
              <a:ext uri="{FF2B5EF4-FFF2-40B4-BE49-F238E27FC236}">
                <a16:creationId xmlns:a16="http://schemas.microsoft.com/office/drawing/2014/main" id="{E3E1B992-8FE1-E06B-CC65-A4052BCA9FB6}"/>
              </a:ext>
            </a:extLst>
          </p:cNvPr>
          <p:cNvPicPr>
            <a:picLocks noChangeAspect="1"/>
          </p:cNvPicPr>
          <p:nvPr/>
        </p:nvPicPr>
        <p:blipFill>
          <a:blip r:embed="rId4"/>
          <a:stretch>
            <a:fillRect/>
          </a:stretch>
        </p:blipFill>
        <p:spPr>
          <a:xfrm>
            <a:off x="4239586" y="1367708"/>
            <a:ext cx="4639478" cy="4557231"/>
          </a:xfrm>
          <a:prstGeom prst="rect">
            <a:avLst/>
          </a:prstGeom>
        </p:spPr>
      </p:pic>
    </p:spTree>
    <p:extLst>
      <p:ext uri="{BB962C8B-B14F-4D97-AF65-F5344CB8AC3E}">
        <p14:creationId xmlns:p14="http://schemas.microsoft.com/office/powerpoint/2010/main" val="29161677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14</a:t>
            </a:fld>
            <a:endParaRPr lang="en-US" dirty="0"/>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a:xfrm>
            <a:off x="250937" y="100182"/>
            <a:ext cx="8673846" cy="451739"/>
          </a:xfrm>
        </p:spPr>
        <p:txBody>
          <a:bodyPr/>
          <a:lstStyle/>
          <a:p>
            <a:r>
              <a:rPr lang="en-US">
                <a:latin typeface="Montserrat" panose="00000500000000000000" pitchFamily="2" charset="0"/>
              </a:rPr>
              <a:t>III. NỘI DUNG THỰC HIỆN</a:t>
            </a:r>
          </a:p>
        </p:txBody>
      </p:sp>
      <p:sp>
        <p:nvSpPr>
          <p:cNvPr id="9" name="TextBox 8">
            <a:extLst>
              <a:ext uri="{FF2B5EF4-FFF2-40B4-BE49-F238E27FC236}">
                <a16:creationId xmlns:a16="http://schemas.microsoft.com/office/drawing/2014/main" id="{D94BBCFE-4410-5AF4-C805-EDB35326BFA8}"/>
              </a:ext>
            </a:extLst>
          </p:cNvPr>
          <p:cNvSpPr txBox="1"/>
          <p:nvPr/>
        </p:nvSpPr>
        <p:spPr>
          <a:xfrm>
            <a:off x="235077" y="933061"/>
            <a:ext cx="4878099" cy="369332"/>
          </a:xfrm>
          <a:prstGeom prst="rect">
            <a:avLst/>
          </a:prstGeom>
          <a:noFill/>
        </p:spPr>
        <p:txBody>
          <a:bodyPr wrap="square" rtlCol="0">
            <a:spAutoFit/>
          </a:bodyPr>
          <a:lstStyle/>
          <a:p>
            <a:r>
              <a:rPr lang="en-US" b="1">
                <a:latin typeface="Montserrat" panose="00000500000000000000" pitchFamily="2" charset="0"/>
              </a:rPr>
              <a:t>3.2. Gateway</a:t>
            </a:r>
          </a:p>
        </p:txBody>
      </p:sp>
      <p:sp>
        <p:nvSpPr>
          <p:cNvPr id="4" name="TextBox 3">
            <a:extLst>
              <a:ext uri="{FF2B5EF4-FFF2-40B4-BE49-F238E27FC236}">
                <a16:creationId xmlns:a16="http://schemas.microsoft.com/office/drawing/2014/main" id="{B0F57D8E-543B-5B2C-5460-E2028ACD00AF}"/>
              </a:ext>
            </a:extLst>
          </p:cNvPr>
          <p:cNvSpPr txBox="1"/>
          <p:nvPr/>
        </p:nvSpPr>
        <p:spPr>
          <a:xfrm>
            <a:off x="1362270" y="2846237"/>
            <a:ext cx="2014537" cy="923330"/>
          </a:xfrm>
          <a:prstGeom prst="rect">
            <a:avLst/>
          </a:prstGeom>
          <a:noFill/>
          <a:ln>
            <a:solidFill>
              <a:schemeClr val="tx1"/>
            </a:solidFill>
          </a:ln>
        </p:spPr>
        <p:txBody>
          <a:bodyPr wrap="square" rtlCol="0">
            <a:spAutoFit/>
          </a:bodyPr>
          <a:lstStyle/>
          <a:p>
            <a:pPr algn="ctr"/>
            <a:endParaRPr lang="en-US">
              <a:latin typeface="Montserrat" panose="00000500000000000000" pitchFamily="2" charset="0"/>
            </a:endParaRPr>
          </a:p>
          <a:p>
            <a:pPr algn="ctr"/>
            <a:r>
              <a:rPr lang="en-US">
                <a:latin typeface="Montserrat" panose="00000500000000000000" pitchFamily="2" charset="0"/>
              </a:rPr>
              <a:t>Khối xử lý</a:t>
            </a:r>
          </a:p>
          <a:p>
            <a:pPr algn="ctr"/>
            <a:endParaRPr lang="en-US">
              <a:latin typeface="Montserrat" panose="00000500000000000000" pitchFamily="2" charset="0"/>
            </a:endParaRPr>
          </a:p>
        </p:txBody>
      </p:sp>
      <p:sp>
        <p:nvSpPr>
          <p:cNvPr id="5" name="TextBox 4">
            <a:extLst>
              <a:ext uri="{FF2B5EF4-FFF2-40B4-BE49-F238E27FC236}">
                <a16:creationId xmlns:a16="http://schemas.microsoft.com/office/drawing/2014/main" id="{8E8C5C52-F06A-261F-8CA2-F67F9BABCE9A}"/>
              </a:ext>
            </a:extLst>
          </p:cNvPr>
          <p:cNvSpPr txBox="1"/>
          <p:nvPr/>
        </p:nvSpPr>
        <p:spPr>
          <a:xfrm>
            <a:off x="3853330" y="2846037"/>
            <a:ext cx="3928400" cy="923330"/>
          </a:xfrm>
          <a:prstGeom prst="rect">
            <a:avLst/>
          </a:prstGeom>
          <a:noFill/>
          <a:ln>
            <a:solidFill>
              <a:schemeClr val="tx1"/>
            </a:solidFill>
          </a:ln>
        </p:spPr>
        <p:txBody>
          <a:bodyPr wrap="square" rtlCol="0">
            <a:spAutoFit/>
          </a:bodyPr>
          <a:lstStyle/>
          <a:p>
            <a:pPr algn="ctr"/>
            <a:endParaRPr lang="en-US">
              <a:latin typeface="Montserrat" panose="00000500000000000000" pitchFamily="2" charset="0"/>
            </a:endParaRPr>
          </a:p>
          <a:p>
            <a:pPr algn="ctr"/>
            <a:r>
              <a:rPr lang="en-US">
                <a:latin typeface="Montserrat" panose="00000500000000000000" pitchFamily="2" charset="0"/>
              </a:rPr>
              <a:t>Khối truyền thông</a:t>
            </a:r>
          </a:p>
          <a:p>
            <a:pPr algn="ctr"/>
            <a:endParaRPr lang="en-US">
              <a:latin typeface="Montserrat" panose="00000500000000000000" pitchFamily="2" charset="0"/>
            </a:endParaRPr>
          </a:p>
        </p:txBody>
      </p:sp>
      <p:sp>
        <p:nvSpPr>
          <p:cNvPr id="7" name="TextBox 6">
            <a:extLst>
              <a:ext uri="{FF2B5EF4-FFF2-40B4-BE49-F238E27FC236}">
                <a16:creationId xmlns:a16="http://schemas.microsoft.com/office/drawing/2014/main" id="{D535EF5E-0CF0-FA8B-B332-EB2E61172687}"/>
              </a:ext>
            </a:extLst>
          </p:cNvPr>
          <p:cNvSpPr txBox="1"/>
          <p:nvPr/>
        </p:nvSpPr>
        <p:spPr>
          <a:xfrm>
            <a:off x="1379578" y="4089801"/>
            <a:ext cx="6416563" cy="923330"/>
          </a:xfrm>
          <a:prstGeom prst="rect">
            <a:avLst/>
          </a:prstGeom>
          <a:noFill/>
          <a:ln>
            <a:solidFill>
              <a:schemeClr val="tx1"/>
            </a:solidFill>
          </a:ln>
        </p:spPr>
        <p:txBody>
          <a:bodyPr wrap="square" rtlCol="0">
            <a:spAutoFit/>
          </a:bodyPr>
          <a:lstStyle/>
          <a:p>
            <a:pPr algn="ctr"/>
            <a:endParaRPr lang="en-US">
              <a:latin typeface="Montserrat" panose="00000500000000000000" pitchFamily="2" charset="0"/>
            </a:endParaRPr>
          </a:p>
          <a:p>
            <a:pPr algn="ctr"/>
            <a:r>
              <a:rPr lang="en-US">
                <a:latin typeface="Montserrat" panose="00000500000000000000" pitchFamily="2" charset="0"/>
              </a:rPr>
              <a:t>Khối nguồn</a:t>
            </a:r>
          </a:p>
          <a:p>
            <a:pPr algn="ctr"/>
            <a:endParaRPr lang="en-US">
              <a:latin typeface="Montserrat" panose="00000500000000000000" pitchFamily="2" charset="0"/>
            </a:endParaRPr>
          </a:p>
        </p:txBody>
      </p:sp>
      <p:sp>
        <p:nvSpPr>
          <p:cNvPr id="8" name="Arrow: Right 7">
            <a:extLst>
              <a:ext uri="{FF2B5EF4-FFF2-40B4-BE49-F238E27FC236}">
                <a16:creationId xmlns:a16="http://schemas.microsoft.com/office/drawing/2014/main" id="{6FB70084-07B6-6C49-CDD9-13259E8AAE18}"/>
              </a:ext>
            </a:extLst>
          </p:cNvPr>
          <p:cNvSpPr/>
          <p:nvPr/>
        </p:nvSpPr>
        <p:spPr>
          <a:xfrm flipH="1">
            <a:off x="3356006" y="3182483"/>
            <a:ext cx="497324" cy="264148"/>
          </a:xfrm>
          <a:prstGeom prst="rightArrow">
            <a:avLst/>
          </a:prstGeom>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0" name="Arrow: Right 9">
            <a:extLst>
              <a:ext uri="{FF2B5EF4-FFF2-40B4-BE49-F238E27FC236}">
                <a16:creationId xmlns:a16="http://schemas.microsoft.com/office/drawing/2014/main" id="{F0DFA4A3-C1B4-D8B9-021A-1DC10559ADE8}"/>
              </a:ext>
            </a:extLst>
          </p:cNvPr>
          <p:cNvSpPr/>
          <p:nvPr/>
        </p:nvSpPr>
        <p:spPr>
          <a:xfrm rot="5400000" flipH="1">
            <a:off x="2207090" y="3841071"/>
            <a:ext cx="324896" cy="172564"/>
          </a:xfrm>
          <a:prstGeom prst="rightArrow">
            <a:avLst/>
          </a:prstGeom>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1" name="Arrow: Right 10">
            <a:extLst>
              <a:ext uri="{FF2B5EF4-FFF2-40B4-BE49-F238E27FC236}">
                <a16:creationId xmlns:a16="http://schemas.microsoft.com/office/drawing/2014/main" id="{D35A0C0A-DBBD-C5F3-B4DD-4BE42016D3F7}"/>
              </a:ext>
            </a:extLst>
          </p:cNvPr>
          <p:cNvSpPr/>
          <p:nvPr/>
        </p:nvSpPr>
        <p:spPr>
          <a:xfrm rot="5400000" flipH="1">
            <a:off x="6017090" y="3832377"/>
            <a:ext cx="324896" cy="172564"/>
          </a:xfrm>
          <a:prstGeom prst="rightArrow">
            <a:avLst/>
          </a:prstGeom>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A66561FD-9DAA-D486-FAF5-9D8365806CEF}"/>
              </a:ext>
            </a:extLst>
          </p:cNvPr>
          <p:cNvCxnSpPr/>
          <p:nvPr/>
        </p:nvCxnSpPr>
        <p:spPr>
          <a:xfrm>
            <a:off x="7778051" y="3446631"/>
            <a:ext cx="428625" cy="0"/>
          </a:xfrm>
          <a:prstGeom prst="line">
            <a:avLst/>
          </a:prstGeom>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5C608346-93D1-4263-6501-C6BAFC72B9FE}"/>
              </a:ext>
            </a:extLst>
          </p:cNvPr>
          <p:cNvCxnSpPr/>
          <p:nvPr/>
        </p:nvCxnSpPr>
        <p:spPr>
          <a:xfrm flipV="1">
            <a:off x="8232858" y="1617669"/>
            <a:ext cx="0" cy="1828962"/>
          </a:xfrm>
          <a:prstGeom prst="line">
            <a:avLst/>
          </a:prstGeom>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E458DBD2-EB53-A641-CEA7-761BA580ECC6}"/>
              </a:ext>
            </a:extLst>
          </p:cNvPr>
          <p:cNvCxnSpPr/>
          <p:nvPr/>
        </p:nvCxnSpPr>
        <p:spPr>
          <a:xfrm>
            <a:off x="7935213" y="1320024"/>
            <a:ext cx="297645" cy="297645"/>
          </a:xfrm>
          <a:prstGeom prst="line">
            <a:avLst/>
          </a:prstGeom>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000096C6-2E91-583D-3EC5-6904C71EBE6D}"/>
              </a:ext>
            </a:extLst>
          </p:cNvPr>
          <p:cNvCxnSpPr/>
          <p:nvPr/>
        </p:nvCxnSpPr>
        <p:spPr>
          <a:xfrm flipV="1">
            <a:off x="8235252" y="1320024"/>
            <a:ext cx="297645" cy="297645"/>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7801254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15</a:t>
            </a:fld>
            <a:endParaRPr lang="en-US" dirty="0"/>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a:xfrm>
            <a:off x="250937" y="100182"/>
            <a:ext cx="8673846" cy="451739"/>
          </a:xfrm>
        </p:spPr>
        <p:txBody>
          <a:bodyPr/>
          <a:lstStyle/>
          <a:p>
            <a:r>
              <a:rPr lang="en-US">
                <a:latin typeface="Montserrat" panose="00000500000000000000" pitchFamily="2" charset="0"/>
              </a:rPr>
              <a:t>III. NỘI DUNG THỰC HIỆN</a:t>
            </a:r>
          </a:p>
        </p:txBody>
      </p:sp>
      <p:sp>
        <p:nvSpPr>
          <p:cNvPr id="9" name="TextBox 8">
            <a:extLst>
              <a:ext uri="{FF2B5EF4-FFF2-40B4-BE49-F238E27FC236}">
                <a16:creationId xmlns:a16="http://schemas.microsoft.com/office/drawing/2014/main" id="{D94BBCFE-4410-5AF4-C805-EDB35326BFA8}"/>
              </a:ext>
            </a:extLst>
          </p:cNvPr>
          <p:cNvSpPr txBox="1"/>
          <p:nvPr/>
        </p:nvSpPr>
        <p:spPr>
          <a:xfrm>
            <a:off x="235077" y="933061"/>
            <a:ext cx="4878099" cy="369332"/>
          </a:xfrm>
          <a:prstGeom prst="rect">
            <a:avLst/>
          </a:prstGeom>
          <a:noFill/>
        </p:spPr>
        <p:txBody>
          <a:bodyPr wrap="square" rtlCol="0">
            <a:spAutoFit/>
          </a:bodyPr>
          <a:lstStyle/>
          <a:p>
            <a:r>
              <a:rPr lang="en-US" b="1">
                <a:latin typeface="Montserrat" panose="00000500000000000000" pitchFamily="2" charset="0"/>
              </a:rPr>
              <a:t>3.2.2. Lựa chọn vi điều khiển</a:t>
            </a:r>
          </a:p>
        </p:txBody>
      </p:sp>
      <p:pic>
        <p:nvPicPr>
          <p:cNvPr id="3074" name="Picture 2" descr="Meet the STM32 “Black Pill” Development Board STM32F401CCU STM32F411CEU |  Development board, Pill, Development">
            <a:extLst>
              <a:ext uri="{FF2B5EF4-FFF2-40B4-BE49-F238E27FC236}">
                <a16:creationId xmlns:a16="http://schemas.microsoft.com/office/drawing/2014/main" id="{27EBFC73-0428-F4DA-8B45-36F29A299C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76974" y="3734120"/>
            <a:ext cx="3047809" cy="246888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Table 5">
            <a:extLst>
              <a:ext uri="{FF2B5EF4-FFF2-40B4-BE49-F238E27FC236}">
                <a16:creationId xmlns:a16="http://schemas.microsoft.com/office/drawing/2014/main" id="{0F83CCE8-66C1-85C4-8AA9-CCA3CCAD5E28}"/>
              </a:ext>
            </a:extLst>
          </p:cNvPr>
          <p:cNvGraphicFramePr>
            <a:graphicFrameLocks noGrp="1"/>
          </p:cNvGraphicFramePr>
          <p:nvPr/>
        </p:nvGraphicFramePr>
        <p:xfrm>
          <a:off x="451069" y="1344488"/>
          <a:ext cx="5302109" cy="4779264"/>
        </p:xfrm>
        <a:graphic>
          <a:graphicData uri="http://schemas.openxmlformats.org/drawingml/2006/table">
            <a:tbl>
              <a:tblPr firstRow="1" firstCol="1" bandRow="1">
                <a:tableStyleId>{5940675A-B579-460E-94D1-54222C63F5DA}</a:tableStyleId>
              </a:tblPr>
              <a:tblGrid>
                <a:gridCol w="2676627">
                  <a:extLst>
                    <a:ext uri="{9D8B030D-6E8A-4147-A177-3AD203B41FA5}">
                      <a16:colId xmlns:a16="http://schemas.microsoft.com/office/drawing/2014/main" val="3453053621"/>
                    </a:ext>
                  </a:extLst>
                </a:gridCol>
                <a:gridCol w="2625482">
                  <a:extLst>
                    <a:ext uri="{9D8B030D-6E8A-4147-A177-3AD203B41FA5}">
                      <a16:colId xmlns:a16="http://schemas.microsoft.com/office/drawing/2014/main" val="3709459184"/>
                    </a:ext>
                  </a:extLst>
                </a:gridCol>
              </a:tblGrid>
              <a:tr h="225743">
                <a:tc>
                  <a:txBody>
                    <a:bodyPr/>
                    <a:lstStyle/>
                    <a:p>
                      <a:pPr marL="0" marR="0" algn="just">
                        <a:lnSpc>
                          <a:spcPct val="115000"/>
                        </a:lnSpc>
                        <a:spcBef>
                          <a:spcPts val="0"/>
                        </a:spcBef>
                        <a:spcAft>
                          <a:spcPts val="0"/>
                        </a:spcAft>
                      </a:pPr>
                      <a:r>
                        <a:rPr lang="en-US" sz="1800" kern="1400" spc="-50">
                          <a:effectLst/>
                          <a:latin typeface="Montserrat" panose="00000500000000000000" pitchFamily="2" charset="0"/>
                        </a:rPr>
                        <a:t>ESP32 C3 Mini</a:t>
                      </a:r>
                      <a:endParaRPr lang="en-US" sz="2800" kern="1400" spc="-50">
                        <a:effectLst/>
                        <a:latin typeface="Montserrat" panose="00000500000000000000" pitchFamily="2" charset="0"/>
                        <a:ea typeface="SimSun" panose="02010600030101010101" pitchFamily="2" charset="-122"/>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US" sz="1800" kern="1400" spc="-50">
                          <a:effectLst/>
                          <a:latin typeface="Montserrat" panose="00000500000000000000" pitchFamily="2" charset="0"/>
                        </a:rPr>
                        <a:t>STM32F401CCU6 Black pill</a:t>
                      </a:r>
                      <a:endParaRPr lang="en-US" sz="2800" kern="1400" spc="-50">
                        <a:effectLst/>
                        <a:latin typeface="Montserrat" panose="00000500000000000000" pitchFamily="2"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285253963"/>
                  </a:ext>
                </a:extLst>
              </a:tr>
              <a:tr h="225743">
                <a:tc>
                  <a:txBody>
                    <a:bodyPr/>
                    <a:lstStyle/>
                    <a:p>
                      <a:pPr marL="0" marR="0" algn="just">
                        <a:lnSpc>
                          <a:spcPct val="115000"/>
                        </a:lnSpc>
                        <a:spcBef>
                          <a:spcPts val="0"/>
                        </a:spcBef>
                        <a:spcAft>
                          <a:spcPts val="0"/>
                        </a:spcAft>
                      </a:pPr>
                      <a:r>
                        <a:rPr lang="en-US" sz="1800" kern="1400" spc="-50">
                          <a:effectLst/>
                          <a:latin typeface="Montserrat" panose="00000500000000000000" pitchFamily="2" charset="0"/>
                        </a:rPr>
                        <a:t>160 MHz</a:t>
                      </a:r>
                      <a:endParaRPr lang="en-US" sz="2800" kern="1400" spc="-50">
                        <a:effectLst/>
                        <a:latin typeface="Montserrat" panose="00000500000000000000" pitchFamily="2" charset="0"/>
                        <a:ea typeface="SimSun" panose="02010600030101010101" pitchFamily="2" charset="-122"/>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US" sz="1800" kern="1400" spc="-50">
                          <a:effectLst/>
                          <a:latin typeface="Montserrat" panose="00000500000000000000" pitchFamily="2" charset="0"/>
                        </a:rPr>
                        <a:t>84 MHz</a:t>
                      </a:r>
                      <a:endParaRPr lang="en-US" sz="2800" kern="1400" spc="-50">
                        <a:effectLst/>
                        <a:latin typeface="Montserrat" panose="00000500000000000000" pitchFamily="2"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765993646"/>
                  </a:ext>
                </a:extLst>
              </a:tr>
              <a:tr h="225743">
                <a:tc>
                  <a:txBody>
                    <a:bodyPr/>
                    <a:lstStyle/>
                    <a:p>
                      <a:pPr marL="0" marR="0" algn="just">
                        <a:lnSpc>
                          <a:spcPct val="115000"/>
                        </a:lnSpc>
                        <a:spcBef>
                          <a:spcPts val="0"/>
                        </a:spcBef>
                        <a:spcAft>
                          <a:spcPts val="0"/>
                        </a:spcAft>
                      </a:pPr>
                      <a:r>
                        <a:rPr lang="en-US" sz="1800" kern="1400" spc="-50">
                          <a:effectLst/>
                          <a:latin typeface="Montserrat" panose="00000500000000000000" pitchFamily="2" charset="0"/>
                        </a:rPr>
                        <a:t>1</a:t>
                      </a:r>
                      <a:endParaRPr lang="en-US" sz="2800" kern="1400" spc="-50">
                        <a:effectLst/>
                        <a:latin typeface="Montserrat" panose="00000500000000000000" pitchFamily="2" charset="0"/>
                        <a:ea typeface="SimSun" panose="02010600030101010101" pitchFamily="2" charset="-122"/>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US" sz="1800" kern="1400" spc="-50">
                          <a:effectLst/>
                          <a:latin typeface="Montserrat" panose="00000500000000000000" pitchFamily="2" charset="0"/>
                        </a:rPr>
                        <a:t>1</a:t>
                      </a:r>
                      <a:endParaRPr lang="en-US" sz="2800" kern="1400" spc="-50">
                        <a:effectLst/>
                        <a:latin typeface="Montserrat" panose="00000500000000000000" pitchFamily="2"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853875532"/>
                  </a:ext>
                </a:extLst>
              </a:tr>
              <a:tr h="225743">
                <a:tc>
                  <a:txBody>
                    <a:bodyPr/>
                    <a:lstStyle/>
                    <a:p>
                      <a:pPr marL="0" marR="0" algn="just">
                        <a:lnSpc>
                          <a:spcPct val="115000"/>
                        </a:lnSpc>
                        <a:spcBef>
                          <a:spcPts val="0"/>
                        </a:spcBef>
                        <a:spcAft>
                          <a:spcPts val="0"/>
                        </a:spcAft>
                      </a:pPr>
                      <a:r>
                        <a:rPr lang="en-US" sz="1800" kern="1400" spc="-50">
                          <a:effectLst/>
                          <a:latin typeface="Montserrat" panose="00000500000000000000" pitchFamily="2" charset="0"/>
                        </a:rPr>
                        <a:t>4 MB</a:t>
                      </a:r>
                      <a:endParaRPr lang="en-US" sz="2800" kern="1400" spc="-50">
                        <a:effectLst/>
                        <a:latin typeface="Montserrat" panose="00000500000000000000" pitchFamily="2" charset="0"/>
                        <a:ea typeface="SimSun" panose="02010600030101010101" pitchFamily="2" charset="-122"/>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US" sz="1800" kern="1400" spc="-50">
                          <a:effectLst/>
                          <a:latin typeface="Montserrat" panose="00000500000000000000" pitchFamily="2" charset="0"/>
                        </a:rPr>
                        <a:t>256 kB</a:t>
                      </a:r>
                      <a:endParaRPr lang="en-US" sz="2800" kern="1400" spc="-50">
                        <a:effectLst/>
                        <a:latin typeface="Montserrat" panose="00000500000000000000" pitchFamily="2"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59735801"/>
                  </a:ext>
                </a:extLst>
              </a:tr>
              <a:tr h="225743">
                <a:tc>
                  <a:txBody>
                    <a:bodyPr/>
                    <a:lstStyle/>
                    <a:p>
                      <a:pPr marL="0" marR="0" algn="just">
                        <a:lnSpc>
                          <a:spcPct val="115000"/>
                        </a:lnSpc>
                        <a:spcBef>
                          <a:spcPts val="0"/>
                        </a:spcBef>
                        <a:spcAft>
                          <a:spcPts val="0"/>
                        </a:spcAft>
                      </a:pPr>
                      <a:r>
                        <a:rPr lang="en-US" sz="1800" kern="1400" spc="-50">
                          <a:effectLst/>
                          <a:latin typeface="Montserrat" panose="00000500000000000000" pitchFamily="2" charset="0"/>
                        </a:rPr>
                        <a:t>400 kB</a:t>
                      </a:r>
                      <a:endParaRPr lang="en-US" sz="2800" kern="1400" spc="-50">
                        <a:effectLst/>
                        <a:latin typeface="Montserrat" panose="00000500000000000000" pitchFamily="2" charset="0"/>
                        <a:ea typeface="SimSun" panose="02010600030101010101" pitchFamily="2" charset="-122"/>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US" sz="1800" kern="1400" spc="-50">
                          <a:effectLst/>
                          <a:latin typeface="Montserrat" panose="00000500000000000000" pitchFamily="2" charset="0"/>
                        </a:rPr>
                        <a:t>96 kB</a:t>
                      </a:r>
                      <a:endParaRPr lang="en-US" sz="2800" kern="1400" spc="-50">
                        <a:effectLst/>
                        <a:latin typeface="Montserrat" panose="00000500000000000000" pitchFamily="2"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43556616"/>
                  </a:ext>
                </a:extLst>
              </a:tr>
              <a:tr h="225743">
                <a:tc>
                  <a:txBody>
                    <a:bodyPr/>
                    <a:lstStyle/>
                    <a:p>
                      <a:pPr marL="0" marR="0" algn="just">
                        <a:lnSpc>
                          <a:spcPct val="115000"/>
                        </a:lnSpc>
                        <a:spcBef>
                          <a:spcPts val="0"/>
                        </a:spcBef>
                        <a:spcAft>
                          <a:spcPts val="0"/>
                        </a:spcAft>
                      </a:pPr>
                      <a:r>
                        <a:rPr lang="en-US" sz="1800" kern="1400" spc="-50">
                          <a:effectLst/>
                          <a:latin typeface="Montserrat" panose="00000500000000000000" pitchFamily="2" charset="0"/>
                        </a:rPr>
                        <a:t>20</a:t>
                      </a:r>
                      <a:endParaRPr lang="en-US" sz="2800" kern="1400" spc="-50">
                        <a:effectLst/>
                        <a:latin typeface="Montserrat" panose="00000500000000000000" pitchFamily="2" charset="0"/>
                        <a:ea typeface="SimSun" panose="02010600030101010101" pitchFamily="2" charset="-122"/>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US" sz="1800" kern="1400" spc="-50">
                          <a:effectLst/>
                          <a:latin typeface="Montserrat" panose="00000500000000000000" pitchFamily="2" charset="0"/>
                        </a:rPr>
                        <a:t>40</a:t>
                      </a:r>
                      <a:endParaRPr lang="en-US" sz="2800" kern="1400" spc="-50">
                        <a:effectLst/>
                        <a:latin typeface="Montserrat" panose="00000500000000000000" pitchFamily="2"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470217716"/>
                  </a:ext>
                </a:extLst>
              </a:tr>
              <a:tr h="225743">
                <a:tc>
                  <a:txBody>
                    <a:bodyPr/>
                    <a:lstStyle/>
                    <a:p>
                      <a:pPr marL="0" marR="0" algn="just">
                        <a:lnSpc>
                          <a:spcPct val="115000"/>
                        </a:lnSpc>
                        <a:spcBef>
                          <a:spcPts val="0"/>
                        </a:spcBef>
                        <a:spcAft>
                          <a:spcPts val="0"/>
                        </a:spcAft>
                      </a:pPr>
                      <a:r>
                        <a:rPr lang="en-US" sz="1800" kern="1400" spc="-50">
                          <a:effectLst/>
                          <a:latin typeface="Montserrat" panose="00000500000000000000" pitchFamily="2" charset="0"/>
                        </a:rPr>
                        <a:t>4/2/2/3</a:t>
                      </a:r>
                      <a:endParaRPr lang="en-US" sz="2800" kern="1400" spc="-50">
                        <a:effectLst/>
                        <a:latin typeface="Montserrat" panose="00000500000000000000" pitchFamily="2" charset="0"/>
                        <a:ea typeface="SimSun" panose="02010600030101010101" pitchFamily="2" charset="-122"/>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US" sz="1800" kern="1400" spc="-50">
                          <a:effectLst/>
                          <a:latin typeface="Montserrat" panose="00000500000000000000" pitchFamily="2" charset="0"/>
                        </a:rPr>
                        <a:t>2/1/2/2</a:t>
                      </a:r>
                      <a:endParaRPr lang="en-US" sz="2800" kern="1400" spc="-50">
                        <a:effectLst/>
                        <a:latin typeface="Montserrat" panose="00000500000000000000" pitchFamily="2"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753029520"/>
                  </a:ext>
                </a:extLst>
              </a:tr>
              <a:tr h="225743">
                <a:tc>
                  <a:txBody>
                    <a:bodyPr/>
                    <a:lstStyle/>
                    <a:p>
                      <a:pPr marL="0" marR="0" algn="just">
                        <a:lnSpc>
                          <a:spcPct val="115000"/>
                        </a:lnSpc>
                        <a:spcBef>
                          <a:spcPts val="0"/>
                        </a:spcBef>
                        <a:spcAft>
                          <a:spcPts val="0"/>
                        </a:spcAft>
                      </a:pPr>
                      <a:r>
                        <a:rPr lang="en-US" sz="1800" kern="1400" spc="-50">
                          <a:effectLst/>
                          <a:latin typeface="Montserrat" panose="00000500000000000000" pitchFamily="2" charset="0"/>
                        </a:rPr>
                        <a:t>6/12 bit</a:t>
                      </a:r>
                      <a:endParaRPr lang="en-US" sz="2800" kern="1400" spc="-50">
                        <a:effectLst/>
                        <a:latin typeface="Montserrat" panose="00000500000000000000" pitchFamily="2" charset="0"/>
                        <a:ea typeface="SimSun" panose="02010600030101010101" pitchFamily="2" charset="-122"/>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US" sz="1800" kern="1400" spc="-50">
                          <a:effectLst/>
                          <a:latin typeface="Montserrat" panose="00000500000000000000" pitchFamily="2" charset="0"/>
                        </a:rPr>
                        <a:t>8/10/12 bit</a:t>
                      </a:r>
                      <a:endParaRPr lang="en-US" sz="2800" kern="1400" spc="-50">
                        <a:effectLst/>
                        <a:latin typeface="Montserrat" panose="00000500000000000000" pitchFamily="2"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387421200"/>
                  </a:ext>
                </a:extLst>
              </a:tr>
              <a:tr h="225743">
                <a:tc>
                  <a:txBody>
                    <a:bodyPr/>
                    <a:lstStyle/>
                    <a:p>
                      <a:pPr marL="0" marR="0" algn="just">
                        <a:lnSpc>
                          <a:spcPct val="115000"/>
                        </a:lnSpc>
                        <a:spcBef>
                          <a:spcPts val="0"/>
                        </a:spcBef>
                        <a:spcAft>
                          <a:spcPts val="0"/>
                        </a:spcAft>
                      </a:pPr>
                      <a:r>
                        <a:rPr lang="en-US" sz="1800" kern="1400" spc="-50">
                          <a:effectLst/>
                          <a:latin typeface="Montserrat" panose="00000500000000000000" pitchFamily="2" charset="0"/>
                        </a:rPr>
                        <a:t>Wifi, BLE</a:t>
                      </a:r>
                      <a:endParaRPr lang="en-US" sz="2800" kern="1400" spc="-50">
                        <a:effectLst/>
                        <a:latin typeface="Montserrat" panose="00000500000000000000" pitchFamily="2" charset="0"/>
                        <a:ea typeface="SimSun" panose="02010600030101010101" pitchFamily="2" charset="-122"/>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US" sz="1800" kern="1400" spc="-50">
                          <a:effectLst/>
                          <a:latin typeface="Montserrat" panose="00000500000000000000" pitchFamily="2" charset="0"/>
                        </a:rPr>
                        <a:t>No</a:t>
                      </a:r>
                      <a:endParaRPr lang="en-US" sz="2800" kern="1400" spc="-50">
                        <a:effectLst/>
                        <a:latin typeface="Montserrat" panose="00000500000000000000" pitchFamily="2"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502846907"/>
                  </a:ext>
                </a:extLst>
              </a:tr>
              <a:tr h="225743">
                <a:tc>
                  <a:txBody>
                    <a:bodyPr/>
                    <a:lstStyle/>
                    <a:p>
                      <a:pPr marL="0" marR="0" algn="just">
                        <a:lnSpc>
                          <a:spcPct val="115000"/>
                        </a:lnSpc>
                        <a:spcBef>
                          <a:spcPts val="0"/>
                        </a:spcBef>
                        <a:spcAft>
                          <a:spcPts val="0"/>
                        </a:spcAft>
                      </a:pPr>
                      <a:r>
                        <a:rPr lang="en-US" sz="1800" kern="1400" spc="-50">
                          <a:effectLst/>
                          <a:latin typeface="Montserrat" panose="00000500000000000000" pitchFamily="2" charset="0"/>
                        </a:rPr>
                        <a:t>32 bits</a:t>
                      </a:r>
                      <a:endParaRPr lang="en-US" sz="2800" kern="1400" spc="-50">
                        <a:effectLst/>
                        <a:latin typeface="Montserrat" panose="00000500000000000000" pitchFamily="2" charset="0"/>
                        <a:ea typeface="SimSun" panose="02010600030101010101" pitchFamily="2" charset="-122"/>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US" sz="1800" kern="1400" spc="-50">
                          <a:effectLst/>
                          <a:latin typeface="Montserrat" panose="00000500000000000000" pitchFamily="2" charset="0"/>
                        </a:rPr>
                        <a:t>32 bits</a:t>
                      </a:r>
                      <a:endParaRPr lang="en-US" sz="2800" kern="1400" spc="-50">
                        <a:effectLst/>
                        <a:latin typeface="Montserrat" panose="00000500000000000000" pitchFamily="2"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906424015"/>
                  </a:ext>
                </a:extLst>
              </a:tr>
              <a:tr h="961835">
                <a:tc>
                  <a:txBody>
                    <a:bodyPr/>
                    <a:lstStyle/>
                    <a:p>
                      <a:pPr marL="0" marR="0">
                        <a:lnSpc>
                          <a:spcPct val="115000"/>
                        </a:lnSpc>
                        <a:spcBef>
                          <a:spcPts val="0"/>
                        </a:spcBef>
                        <a:spcAft>
                          <a:spcPts val="0"/>
                        </a:spcAft>
                      </a:pPr>
                      <a:r>
                        <a:rPr lang="de-DE" sz="1800" kern="1400" spc="-50">
                          <a:effectLst/>
                          <a:latin typeface="Montserrat" panose="00000500000000000000" pitchFamily="2" charset="0"/>
                        </a:rPr>
                        <a:t>- Active: 84mA-350mA</a:t>
                      </a:r>
                      <a:endParaRPr lang="en-US" sz="2800" kern="1400" spc="-50">
                        <a:effectLst/>
                        <a:latin typeface="Montserrat" panose="00000500000000000000" pitchFamily="2" charset="0"/>
                      </a:endParaRPr>
                    </a:p>
                    <a:p>
                      <a:pPr marL="0" marR="0">
                        <a:lnSpc>
                          <a:spcPct val="115000"/>
                        </a:lnSpc>
                        <a:spcBef>
                          <a:spcPts val="0"/>
                        </a:spcBef>
                        <a:spcAft>
                          <a:spcPts val="0"/>
                        </a:spcAft>
                      </a:pPr>
                      <a:r>
                        <a:rPr lang="de-DE" sz="1800" kern="1400" spc="-50">
                          <a:effectLst/>
                          <a:latin typeface="Montserrat" panose="00000500000000000000" pitchFamily="2" charset="0"/>
                        </a:rPr>
                        <a:t>- Modern sleep: 21 mA</a:t>
                      </a:r>
                      <a:endParaRPr lang="en-US" sz="2800" kern="1400" spc="-50">
                        <a:effectLst/>
                        <a:latin typeface="Montserrat" panose="00000500000000000000" pitchFamily="2" charset="0"/>
                      </a:endParaRPr>
                    </a:p>
                    <a:p>
                      <a:pPr marL="0" marR="0">
                        <a:lnSpc>
                          <a:spcPct val="115000"/>
                        </a:lnSpc>
                        <a:spcBef>
                          <a:spcPts val="0"/>
                        </a:spcBef>
                        <a:spcAft>
                          <a:spcPts val="0"/>
                        </a:spcAft>
                      </a:pPr>
                      <a:r>
                        <a:rPr lang="en-US" sz="1800" kern="1400" spc="-50">
                          <a:effectLst/>
                          <a:latin typeface="Montserrat" panose="00000500000000000000" pitchFamily="2" charset="0"/>
                        </a:rPr>
                        <a:t>- Deep sleep: 5µA</a:t>
                      </a:r>
                      <a:endParaRPr lang="en-US" sz="2800" kern="1400" spc="-50">
                        <a:effectLst/>
                        <a:latin typeface="Montserrat" panose="00000500000000000000" pitchFamily="2" charset="0"/>
                      </a:endParaRPr>
                    </a:p>
                    <a:p>
                      <a:pPr marL="0" marR="0">
                        <a:lnSpc>
                          <a:spcPct val="115000"/>
                        </a:lnSpc>
                        <a:spcBef>
                          <a:spcPts val="0"/>
                        </a:spcBef>
                        <a:spcAft>
                          <a:spcPts val="0"/>
                        </a:spcAft>
                      </a:pPr>
                      <a:r>
                        <a:rPr lang="en-US" sz="1800" kern="1400" spc="-50">
                          <a:effectLst/>
                          <a:latin typeface="Montserrat" panose="00000500000000000000" pitchFamily="2" charset="0"/>
                        </a:rPr>
                        <a:t>- Power off: 5µA</a:t>
                      </a:r>
                      <a:endParaRPr lang="en-US" sz="2800" kern="1400" spc="-50">
                        <a:effectLst/>
                        <a:latin typeface="Montserrat" panose="00000500000000000000" pitchFamily="2" charset="0"/>
                        <a:ea typeface="SimSun" panose="02010600030101010101" pitchFamily="2" charset="-122"/>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800" kern="1400" spc="-50">
                          <a:effectLst/>
                          <a:latin typeface="Montserrat" panose="00000500000000000000" pitchFamily="2" charset="0"/>
                        </a:rPr>
                        <a:t>- Active: 15mA-170mA</a:t>
                      </a:r>
                      <a:endParaRPr lang="en-US" sz="2800" kern="1400" spc="-50">
                        <a:effectLst/>
                        <a:latin typeface="Montserrat" panose="00000500000000000000" pitchFamily="2" charset="0"/>
                      </a:endParaRPr>
                    </a:p>
                    <a:p>
                      <a:pPr marL="0" marR="0">
                        <a:lnSpc>
                          <a:spcPct val="115000"/>
                        </a:lnSpc>
                        <a:spcBef>
                          <a:spcPts val="0"/>
                        </a:spcBef>
                        <a:spcAft>
                          <a:spcPts val="0"/>
                        </a:spcAft>
                      </a:pPr>
                      <a:r>
                        <a:rPr lang="en-US" sz="1800" kern="1400" spc="-50">
                          <a:effectLst/>
                          <a:latin typeface="Montserrat" panose="00000500000000000000" pitchFamily="2" charset="0"/>
                        </a:rPr>
                        <a:t>- Sleep 1: 0.9mA</a:t>
                      </a:r>
                      <a:endParaRPr lang="en-US" sz="2800" kern="1400" spc="-50">
                        <a:effectLst/>
                        <a:latin typeface="Montserrat" panose="00000500000000000000" pitchFamily="2" charset="0"/>
                      </a:endParaRPr>
                    </a:p>
                    <a:p>
                      <a:pPr marL="0" marR="0">
                        <a:lnSpc>
                          <a:spcPct val="115000"/>
                        </a:lnSpc>
                        <a:spcBef>
                          <a:spcPts val="0"/>
                        </a:spcBef>
                        <a:spcAft>
                          <a:spcPts val="0"/>
                        </a:spcAft>
                      </a:pPr>
                      <a:r>
                        <a:rPr lang="en-US" sz="1800" kern="1400" spc="-50">
                          <a:effectLst/>
                          <a:latin typeface="Montserrat" panose="00000500000000000000" pitchFamily="2" charset="0"/>
                        </a:rPr>
                        <a:t>- Sleep 2: 20µA</a:t>
                      </a:r>
                      <a:endParaRPr lang="en-US" sz="2800" kern="1400" spc="-50">
                        <a:effectLst/>
                        <a:latin typeface="Montserrat" panose="00000500000000000000" pitchFamily="2"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677437801"/>
                  </a:ext>
                </a:extLst>
              </a:tr>
              <a:tr h="225743">
                <a:tc>
                  <a:txBody>
                    <a:bodyPr/>
                    <a:lstStyle/>
                    <a:p>
                      <a:pPr marL="0" marR="0" algn="just">
                        <a:lnSpc>
                          <a:spcPct val="115000"/>
                        </a:lnSpc>
                        <a:spcBef>
                          <a:spcPts val="0"/>
                        </a:spcBef>
                        <a:spcAft>
                          <a:spcPts val="0"/>
                        </a:spcAft>
                      </a:pPr>
                      <a:r>
                        <a:rPr lang="en-US" sz="1800" kern="1400" spc="-50">
                          <a:effectLst/>
                          <a:latin typeface="Montserrat" panose="00000500000000000000" pitchFamily="2" charset="0"/>
                        </a:rPr>
                        <a:t>&gt;100K</a:t>
                      </a:r>
                      <a:endParaRPr lang="en-US" sz="2800" kern="1400" spc="-50">
                        <a:effectLst/>
                        <a:latin typeface="Montserrat" panose="00000500000000000000" pitchFamily="2" charset="0"/>
                        <a:ea typeface="SimSun" panose="02010600030101010101" pitchFamily="2" charset="-122"/>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US" sz="1800" kern="1400" spc="-50">
                          <a:effectLst/>
                          <a:latin typeface="Montserrat" panose="00000500000000000000" pitchFamily="2" charset="0"/>
                        </a:rPr>
                        <a:t>&gt;80K</a:t>
                      </a:r>
                      <a:endParaRPr lang="en-US" sz="2800" kern="1400" spc="-50">
                        <a:effectLst/>
                        <a:latin typeface="Montserrat" panose="00000500000000000000" pitchFamily="2"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087249668"/>
                  </a:ext>
                </a:extLst>
              </a:tr>
            </a:tbl>
          </a:graphicData>
        </a:graphic>
      </p:graphicFrame>
      <p:pic>
        <p:nvPicPr>
          <p:cNvPr id="3076" name="Picture 4" descr="ESP32-C3-DevKitM-1 Espressif Systems | Mouser Việt Nam">
            <a:extLst>
              <a:ext uri="{FF2B5EF4-FFF2-40B4-BE49-F238E27FC236}">
                <a16:creationId xmlns:a16="http://schemas.microsoft.com/office/drawing/2014/main" id="{2A4B30FF-0E7B-D1D6-F879-DD7754A4E20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93180" y="1167973"/>
            <a:ext cx="1744980" cy="25661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3813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16</a:t>
            </a:fld>
            <a:endParaRPr lang="en-US" dirty="0"/>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a:xfrm>
            <a:off x="250937" y="100182"/>
            <a:ext cx="8673846" cy="451739"/>
          </a:xfrm>
        </p:spPr>
        <p:txBody>
          <a:bodyPr/>
          <a:lstStyle/>
          <a:p>
            <a:r>
              <a:rPr lang="en-US">
                <a:latin typeface="Montserrat" panose="00000500000000000000" pitchFamily="2" charset="0"/>
              </a:rPr>
              <a:t>III. NỘI DUNG THỰC HIỆN</a:t>
            </a:r>
          </a:p>
        </p:txBody>
      </p:sp>
      <p:sp>
        <p:nvSpPr>
          <p:cNvPr id="9" name="TextBox 8">
            <a:extLst>
              <a:ext uri="{FF2B5EF4-FFF2-40B4-BE49-F238E27FC236}">
                <a16:creationId xmlns:a16="http://schemas.microsoft.com/office/drawing/2014/main" id="{D94BBCFE-4410-5AF4-C805-EDB35326BFA8}"/>
              </a:ext>
            </a:extLst>
          </p:cNvPr>
          <p:cNvSpPr txBox="1"/>
          <p:nvPr/>
        </p:nvSpPr>
        <p:spPr>
          <a:xfrm>
            <a:off x="235077" y="933061"/>
            <a:ext cx="4878099" cy="369332"/>
          </a:xfrm>
          <a:prstGeom prst="rect">
            <a:avLst/>
          </a:prstGeom>
          <a:noFill/>
        </p:spPr>
        <p:txBody>
          <a:bodyPr wrap="square" rtlCol="0">
            <a:spAutoFit/>
          </a:bodyPr>
          <a:lstStyle/>
          <a:p>
            <a:r>
              <a:rPr lang="en-US" b="1">
                <a:latin typeface="Montserrat" panose="00000500000000000000" pitchFamily="2" charset="0"/>
              </a:rPr>
              <a:t>3.2.3. Lựa chọn module truyền thông</a:t>
            </a:r>
          </a:p>
        </p:txBody>
      </p:sp>
      <p:pic>
        <p:nvPicPr>
          <p:cNvPr id="4098" name="Picture 2" descr="Ai Thinker LoRa-Ra-01 RF Transceiver Module">
            <a:extLst>
              <a:ext uri="{FF2B5EF4-FFF2-40B4-BE49-F238E27FC236}">
                <a16:creationId xmlns:a16="http://schemas.microsoft.com/office/drawing/2014/main" id="{1B591B61-68E9-A9AD-4C26-5F69F8DD8D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3508" y="2131082"/>
            <a:ext cx="3438254" cy="3438254"/>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Table 3">
            <a:extLst>
              <a:ext uri="{FF2B5EF4-FFF2-40B4-BE49-F238E27FC236}">
                <a16:creationId xmlns:a16="http://schemas.microsoft.com/office/drawing/2014/main" id="{C18EC1D4-D775-63A9-1ADB-7622C0675A34}"/>
              </a:ext>
            </a:extLst>
          </p:cNvPr>
          <p:cNvGraphicFramePr>
            <a:graphicFrameLocks noGrp="1"/>
          </p:cNvGraphicFramePr>
          <p:nvPr/>
        </p:nvGraphicFramePr>
        <p:xfrm>
          <a:off x="395746" y="2305530"/>
          <a:ext cx="4717430" cy="2773426"/>
        </p:xfrm>
        <a:graphic>
          <a:graphicData uri="http://schemas.openxmlformats.org/drawingml/2006/table">
            <a:tbl>
              <a:tblPr firstRow="1" firstCol="1" bandRow="1">
                <a:tableStyleId>{5940675A-B579-460E-94D1-54222C63F5DA}</a:tableStyleId>
              </a:tblPr>
              <a:tblGrid>
                <a:gridCol w="2358715">
                  <a:extLst>
                    <a:ext uri="{9D8B030D-6E8A-4147-A177-3AD203B41FA5}">
                      <a16:colId xmlns:a16="http://schemas.microsoft.com/office/drawing/2014/main" val="1186826878"/>
                    </a:ext>
                  </a:extLst>
                </a:gridCol>
                <a:gridCol w="2358715">
                  <a:extLst>
                    <a:ext uri="{9D8B030D-6E8A-4147-A177-3AD203B41FA5}">
                      <a16:colId xmlns:a16="http://schemas.microsoft.com/office/drawing/2014/main" val="1741298435"/>
                    </a:ext>
                  </a:extLst>
                </a:gridCol>
              </a:tblGrid>
              <a:tr h="378959">
                <a:tc gridSpan="2">
                  <a:txBody>
                    <a:bodyPr/>
                    <a:lstStyle/>
                    <a:p>
                      <a:pPr marL="0" marR="0" algn="ctr">
                        <a:lnSpc>
                          <a:spcPct val="115000"/>
                        </a:lnSpc>
                        <a:spcBef>
                          <a:spcPts val="0"/>
                        </a:spcBef>
                        <a:spcAft>
                          <a:spcPts val="0"/>
                        </a:spcAft>
                      </a:pPr>
                      <a:r>
                        <a:rPr lang="en-US" sz="2000" b="1">
                          <a:effectLst/>
                          <a:latin typeface="Montserrat" panose="00000500000000000000" pitchFamily="2" charset="0"/>
                        </a:rPr>
                        <a:t>Thông số</a:t>
                      </a:r>
                      <a:endParaRPr lang="en-US" sz="3600" b="1">
                        <a:effectLst/>
                        <a:latin typeface="Montserrat" panose="00000500000000000000" pitchFamily="2" charset="0"/>
                        <a:ea typeface="SimSun" panose="02010600030101010101" pitchFamily="2" charset="-122"/>
                      </a:endParaRPr>
                    </a:p>
                  </a:txBody>
                  <a:tcPr marL="68580" marR="68580" marT="0" marB="0"/>
                </a:tc>
                <a:tc hMerge="1">
                  <a:txBody>
                    <a:bodyPr/>
                    <a:lstStyle/>
                    <a:p>
                      <a:pPr marL="0" marR="0">
                        <a:lnSpc>
                          <a:spcPct val="115000"/>
                        </a:lnSpc>
                        <a:spcBef>
                          <a:spcPts val="0"/>
                        </a:spcBef>
                        <a:spcAft>
                          <a:spcPts val="0"/>
                        </a:spcAft>
                      </a:pPr>
                      <a:endParaRPr lang="en-US" sz="3600">
                        <a:effectLst/>
                        <a:latin typeface="Montserrat" panose="00000500000000000000" pitchFamily="2" charset="0"/>
                        <a:ea typeface="SimSun" panose="02010600030101010101" pitchFamily="2" charset="-122"/>
                      </a:endParaRPr>
                    </a:p>
                  </a:txBody>
                  <a:tcPr marL="68580" marR="68580" marT="0" marB="0"/>
                </a:tc>
                <a:extLst>
                  <a:ext uri="{0D108BD9-81ED-4DB2-BD59-A6C34878D82A}">
                    <a16:rowId xmlns:a16="http://schemas.microsoft.com/office/drawing/2014/main" val="357807391"/>
                  </a:ext>
                </a:extLst>
              </a:tr>
              <a:tr h="378959">
                <a:tc>
                  <a:txBody>
                    <a:bodyPr/>
                    <a:lstStyle/>
                    <a:p>
                      <a:pPr marL="0" marR="0">
                        <a:lnSpc>
                          <a:spcPct val="115000"/>
                        </a:lnSpc>
                        <a:spcBef>
                          <a:spcPts val="0"/>
                        </a:spcBef>
                        <a:spcAft>
                          <a:spcPts val="0"/>
                        </a:spcAft>
                      </a:pPr>
                      <a:r>
                        <a:rPr lang="en-US" sz="2000">
                          <a:effectLst/>
                          <a:latin typeface="Montserrat" panose="00000500000000000000" pitchFamily="2" charset="0"/>
                        </a:rPr>
                        <a:t>Spreading Factor</a:t>
                      </a:r>
                      <a:endParaRPr lang="en-US" sz="3600">
                        <a:effectLst/>
                        <a:latin typeface="Montserrat" panose="00000500000000000000" pitchFamily="2" charset="0"/>
                        <a:ea typeface="SimSun" panose="02010600030101010101" pitchFamily="2" charset="-122"/>
                      </a:endParaRPr>
                    </a:p>
                  </a:txBody>
                  <a:tcPr marL="68580" marR="68580" marT="0" marB="0"/>
                </a:tc>
                <a:tc>
                  <a:txBody>
                    <a:bodyPr/>
                    <a:lstStyle/>
                    <a:p>
                      <a:pPr marL="0" marR="0">
                        <a:lnSpc>
                          <a:spcPct val="115000"/>
                        </a:lnSpc>
                        <a:spcBef>
                          <a:spcPts val="0"/>
                        </a:spcBef>
                        <a:spcAft>
                          <a:spcPts val="0"/>
                        </a:spcAft>
                      </a:pPr>
                      <a:r>
                        <a:rPr lang="en-US" sz="2000">
                          <a:effectLst/>
                          <a:latin typeface="Montserrat" panose="00000500000000000000" pitchFamily="2" charset="0"/>
                        </a:rPr>
                        <a:t>SF7 - 12</a:t>
                      </a:r>
                      <a:endParaRPr lang="en-US" sz="3600">
                        <a:effectLst/>
                        <a:latin typeface="Montserrat" panose="00000500000000000000" pitchFamily="2" charset="0"/>
                        <a:ea typeface="SimSun" panose="02010600030101010101" pitchFamily="2" charset="-122"/>
                      </a:endParaRPr>
                    </a:p>
                  </a:txBody>
                  <a:tcPr marL="68580" marR="68580" marT="0" marB="0"/>
                </a:tc>
                <a:extLst>
                  <a:ext uri="{0D108BD9-81ED-4DB2-BD59-A6C34878D82A}">
                    <a16:rowId xmlns:a16="http://schemas.microsoft.com/office/drawing/2014/main" val="884909017"/>
                  </a:ext>
                </a:extLst>
              </a:tr>
              <a:tr h="378959">
                <a:tc>
                  <a:txBody>
                    <a:bodyPr/>
                    <a:lstStyle/>
                    <a:p>
                      <a:pPr marL="0" marR="0">
                        <a:lnSpc>
                          <a:spcPct val="115000"/>
                        </a:lnSpc>
                        <a:spcBef>
                          <a:spcPts val="0"/>
                        </a:spcBef>
                        <a:spcAft>
                          <a:spcPts val="0"/>
                        </a:spcAft>
                      </a:pPr>
                      <a:r>
                        <a:rPr lang="en-US" sz="2000">
                          <a:effectLst/>
                          <a:latin typeface="Montserrat" panose="00000500000000000000" pitchFamily="2" charset="0"/>
                        </a:rPr>
                        <a:t>Bandwidth</a:t>
                      </a:r>
                      <a:endParaRPr lang="en-US" sz="3600">
                        <a:effectLst/>
                        <a:latin typeface="Montserrat" panose="00000500000000000000" pitchFamily="2" charset="0"/>
                        <a:ea typeface="SimSun" panose="02010600030101010101" pitchFamily="2" charset="-122"/>
                      </a:endParaRPr>
                    </a:p>
                  </a:txBody>
                  <a:tcPr marL="68580" marR="68580" marT="0" marB="0"/>
                </a:tc>
                <a:tc>
                  <a:txBody>
                    <a:bodyPr/>
                    <a:lstStyle/>
                    <a:p>
                      <a:pPr marL="0" marR="0">
                        <a:lnSpc>
                          <a:spcPct val="115000"/>
                        </a:lnSpc>
                        <a:spcBef>
                          <a:spcPts val="0"/>
                        </a:spcBef>
                        <a:spcAft>
                          <a:spcPts val="0"/>
                        </a:spcAft>
                      </a:pPr>
                      <a:r>
                        <a:rPr lang="en-US" sz="2000">
                          <a:effectLst/>
                          <a:latin typeface="Montserrat" panose="00000500000000000000" pitchFamily="2" charset="0"/>
                        </a:rPr>
                        <a:t>250 kHz/125 kHz</a:t>
                      </a:r>
                      <a:endParaRPr lang="en-US" sz="3600">
                        <a:effectLst/>
                        <a:latin typeface="Montserrat" panose="00000500000000000000" pitchFamily="2" charset="0"/>
                        <a:ea typeface="SimSun" panose="02010600030101010101" pitchFamily="2" charset="-122"/>
                      </a:endParaRPr>
                    </a:p>
                  </a:txBody>
                  <a:tcPr marL="68580" marR="68580" marT="0" marB="0"/>
                </a:tc>
                <a:extLst>
                  <a:ext uri="{0D108BD9-81ED-4DB2-BD59-A6C34878D82A}">
                    <a16:rowId xmlns:a16="http://schemas.microsoft.com/office/drawing/2014/main" val="3480280939"/>
                  </a:ext>
                </a:extLst>
              </a:tr>
              <a:tr h="499672">
                <a:tc>
                  <a:txBody>
                    <a:bodyPr/>
                    <a:lstStyle/>
                    <a:p>
                      <a:pPr marL="0" marR="0">
                        <a:lnSpc>
                          <a:spcPct val="115000"/>
                        </a:lnSpc>
                        <a:spcBef>
                          <a:spcPts val="0"/>
                        </a:spcBef>
                        <a:spcAft>
                          <a:spcPts val="0"/>
                        </a:spcAft>
                      </a:pPr>
                      <a:r>
                        <a:rPr lang="en-US" sz="2000">
                          <a:effectLst/>
                          <a:latin typeface="Montserrat" panose="00000500000000000000" pitchFamily="2" charset="0"/>
                        </a:rPr>
                        <a:t>Coding rate</a:t>
                      </a:r>
                      <a:endParaRPr lang="en-US" sz="3600">
                        <a:effectLst/>
                        <a:latin typeface="Montserrat" panose="00000500000000000000" pitchFamily="2" charset="0"/>
                        <a:ea typeface="SimSun" panose="02010600030101010101" pitchFamily="2" charset="-122"/>
                      </a:endParaRPr>
                    </a:p>
                  </a:txBody>
                  <a:tcPr marL="68580" marR="68580" marT="0" marB="0"/>
                </a:tc>
                <a:tc>
                  <a:txBody>
                    <a:bodyPr/>
                    <a:lstStyle/>
                    <a:p>
                      <a:pPr marL="0" marR="0">
                        <a:lnSpc>
                          <a:spcPct val="115000"/>
                        </a:lnSpc>
                        <a:spcBef>
                          <a:spcPts val="0"/>
                        </a:spcBef>
                        <a:spcAft>
                          <a:spcPts val="0"/>
                        </a:spcAft>
                      </a:pPr>
                      <a:r>
                        <a:rPr lang="en-US" sz="2000">
                          <a:effectLst/>
                          <a:latin typeface="Montserrat" panose="00000500000000000000" pitchFamily="2" charset="0"/>
                        </a:rPr>
                        <a:t>4/5, 4/8, 4/6</a:t>
                      </a:r>
                      <a:endParaRPr lang="en-US" sz="3600">
                        <a:effectLst/>
                        <a:latin typeface="Montserrat" panose="00000500000000000000" pitchFamily="2" charset="0"/>
                        <a:ea typeface="SimSun" panose="02010600030101010101" pitchFamily="2" charset="-122"/>
                      </a:endParaRPr>
                    </a:p>
                  </a:txBody>
                  <a:tcPr marL="68580" marR="68580" marT="0" marB="0"/>
                </a:tc>
                <a:extLst>
                  <a:ext uri="{0D108BD9-81ED-4DB2-BD59-A6C34878D82A}">
                    <a16:rowId xmlns:a16="http://schemas.microsoft.com/office/drawing/2014/main" val="390895874"/>
                  </a:ext>
                </a:extLst>
              </a:tr>
              <a:tr h="378959">
                <a:tc>
                  <a:txBody>
                    <a:bodyPr/>
                    <a:lstStyle/>
                    <a:p>
                      <a:pPr marL="0" marR="0">
                        <a:lnSpc>
                          <a:spcPct val="115000"/>
                        </a:lnSpc>
                        <a:spcBef>
                          <a:spcPts val="0"/>
                        </a:spcBef>
                        <a:spcAft>
                          <a:spcPts val="0"/>
                        </a:spcAft>
                      </a:pPr>
                      <a:r>
                        <a:rPr lang="en-US" sz="2000">
                          <a:effectLst/>
                          <a:latin typeface="Montserrat" panose="00000500000000000000" pitchFamily="2" charset="0"/>
                        </a:rPr>
                        <a:t>Độ nhạy thu</a:t>
                      </a:r>
                      <a:endParaRPr lang="en-US" sz="3600">
                        <a:effectLst/>
                        <a:latin typeface="Montserrat" panose="00000500000000000000" pitchFamily="2" charset="0"/>
                        <a:ea typeface="SimSun" panose="02010600030101010101" pitchFamily="2" charset="-122"/>
                      </a:endParaRPr>
                    </a:p>
                  </a:txBody>
                  <a:tcPr marL="68580" marR="68580" marT="0" marB="0"/>
                </a:tc>
                <a:tc>
                  <a:txBody>
                    <a:bodyPr/>
                    <a:lstStyle/>
                    <a:p>
                      <a:pPr marL="0" marR="0">
                        <a:lnSpc>
                          <a:spcPct val="115000"/>
                        </a:lnSpc>
                        <a:spcBef>
                          <a:spcPts val="0"/>
                        </a:spcBef>
                        <a:spcAft>
                          <a:spcPts val="0"/>
                        </a:spcAft>
                      </a:pPr>
                      <a:r>
                        <a:rPr lang="en-US" sz="2000">
                          <a:effectLst/>
                          <a:latin typeface="Montserrat" panose="00000500000000000000" pitchFamily="2" charset="0"/>
                        </a:rPr>
                        <a:t>-148 dBm</a:t>
                      </a:r>
                      <a:endParaRPr lang="en-US" sz="3600">
                        <a:effectLst/>
                        <a:latin typeface="Montserrat" panose="00000500000000000000" pitchFamily="2" charset="0"/>
                        <a:ea typeface="SimSun" panose="02010600030101010101" pitchFamily="2" charset="-122"/>
                      </a:endParaRPr>
                    </a:p>
                  </a:txBody>
                  <a:tcPr marL="68580" marR="68580" marT="0" marB="0"/>
                </a:tc>
                <a:extLst>
                  <a:ext uri="{0D108BD9-81ED-4DB2-BD59-A6C34878D82A}">
                    <a16:rowId xmlns:a16="http://schemas.microsoft.com/office/drawing/2014/main" val="2548152146"/>
                  </a:ext>
                </a:extLst>
              </a:tr>
              <a:tr h="378959">
                <a:tc>
                  <a:txBody>
                    <a:bodyPr/>
                    <a:lstStyle/>
                    <a:p>
                      <a:pPr marL="0" marR="0">
                        <a:lnSpc>
                          <a:spcPct val="115000"/>
                        </a:lnSpc>
                        <a:spcBef>
                          <a:spcPts val="0"/>
                        </a:spcBef>
                        <a:spcAft>
                          <a:spcPts val="0"/>
                        </a:spcAft>
                      </a:pPr>
                      <a:r>
                        <a:rPr lang="en-US" sz="2000">
                          <a:effectLst/>
                          <a:latin typeface="Montserrat" panose="00000500000000000000" pitchFamily="2" charset="0"/>
                        </a:rPr>
                        <a:t>TX power</a:t>
                      </a:r>
                      <a:endParaRPr lang="en-US" sz="3600">
                        <a:effectLst/>
                        <a:latin typeface="Montserrat" panose="00000500000000000000" pitchFamily="2" charset="0"/>
                        <a:ea typeface="SimSun" panose="02010600030101010101" pitchFamily="2" charset="-122"/>
                      </a:endParaRPr>
                    </a:p>
                  </a:txBody>
                  <a:tcPr marL="68580" marR="68580" marT="0" marB="0"/>
                </a:tc>
                <a:tc>
                  <a:txBody>
                    <a:bodyPr/>
                    <a:lstStyle/>
                    <a:p>
                      <a:pPr marL="0" marR="0">
                        <a:lnSpc>
                          <a:spcPct val="115000"/>
                        </a:lnSpc>
                        <a:spcBef>
                          <a:spcPts val="0"/>
                        </a:spcBef>
                        <a:spcAft>
                          <a:spcPts val="0"/>
                        </a:spcAft>
                      </a:pPr>
                      <a:r>
                        <a:rPr lang="en-US" sz="2000">
                          <a:effectLst/>
                          <a:latin typeface="Montserrat" panose="00000500000000000000" pitchFamily="2" charset="0"/>
                        </a:rPr>
                        <a:t>17 dBm</a:t>
                      </a:r>
                      <a:endParaRPr lang="en-US" sz="3600">
                        <a:effectLst/>
                        <a:latin typeface="Montserrat" panose="00000500000000000000" pitchFamily="2" charset="0"/>
                        <a:ea typeface="SimSun" panose="02010600030101010101" pitchFamily="2" charset="-122"/>
                      </a:endParaRPr>
                    </a:p>
                  </a:txBody>
                  <a:tcPr marL="68580" marR="68580" marT="0" marB="0"/>
                </a:tc>
                <a:extLst>
                  <a:ext uri="{0D108BD9-81ED-4DB2-BD59-A6C34878D82A}">
                    <a16:rowId xmlns:a16="http://schemas.microsoft.com/office/drawing/2014/main" val="520300140"/>
                  </a:ext>
                </a:extLst>
              </a:tr>
              <a:tr h="378959">
                <a:tc>
                  <a:txBody>
                    <a:bodyPr/>
                    <a:lstStyle/>
                    <a:p>
                      <a:pPr marL="0" marR="0">
                        <a:lnSpc>
                          <a:spcPct val="115000"/>
                        </a:lnSpc>
                        <a:spcBef>
                          <a:spcPts val="0"/>
                        </a:spcBef>
                        <a:spcAft>
                          <a:spcPts val="0"/>
                        </a:spcAft>
                      </a:pPr>
                      <a:r>
                        <a:rPr lang="en-US" sz="1800">
                          <a:effectLst/>
                          <a:latin typeface="Montserrat" panose="00000500000000000000" pitchFamily="2" charset="0"/>
                          <a:ea typeface="SimSun" panose="02010600030101010101" pitchFamily="2" charset="-122"/>
                        </a:rPr>
                        <a:t>Anttena</a:t>
                      </a:r>
                    </a:p>
                  </a:txBody>
                  <a:tcPr marL="68580" marR="68580" marT="0" marB="0"/>
                </a:tc>
                <a:tc>
                  <a:txBody>
                    <a:bodyPr/>
                    <a:lstStyle/>
                    <a:p>
                      <a:pPr marL="0" marR="0">
                        <a:lnSpc>
                          <a:spcPct val="115000"/>
                        </a:lnSpc>
                        <a:spcBef>
                          <a:spcPts val="0"/>
                        </a:spcBef>
                        <a:spcAft>
                          <a:spcPts val="0"/>
                        </a:spcAft>
                      </a:pPr>
                      <a:r>
                        <a:rPr lang="en-US" sz="2000">
                          <a:effectLst/>
                          <a:latin typeface="Montserrat" panose="00000500000000000000" pitchFamily="2" charset="0"/>
                          <a:ea typeface="SimSun" panose="02010600030101010101" pitchFamily="2" charset="-122"/>
                        </a:rPr>
                        <a:t>Spring 433MHz</a:t>
                      </a:r>
                    </a:p>
                  </a:txBody>
                  <a:tcPr marL="68580" marR="68580" marT="0" marB="0"/>
                </a:tc>
                <a:extLst>
                  <a:ext uri="{0D108BD9-81ED-4DB2-BD59-A6C34878D82A}">
                    <a16:rowId xmlns:a16="http://schemas.microsoft.com/office/drawing/2014/main" val="3384832158"/>
                  </a:ext>
                </a:extLst>
              </a:tr>
            </a:tbl>
          </a:graphicData>
        </a:graphic>
      </p:graphicFrame>
    </p:spTree>
    <p:extLst>
      <p:ext uri="{BB962C8B-B14F-4D97-AF65-F5344CB8AC3E}">
        <p14:creationId xmlns:p14="http://schemas.microsoft.com/office/powerpoint/2010/main" val="466064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17</a:t>
            </a:fld>
            <a:endParaRPr lang="en-US" dirty="0"/>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a:xfrm>
            <a:off x="250937" y="100182"/>
            <a:ext cx="8673846" cy="451739"/>
          </a:xfrm>
        </p:spPr>
        <p:txBody>
          <a:bodyPr/>
          <a:lstStyle/>
          <a:p>
            <a:r>
              <a:rPr lang="en-US">
                <a:latin typeface="Montserrat" panose="00000500000000000000" pitchFamily="2" charset="0"/>
              </a:rPr>
              <a:t>III. NỘI DUNG THỰC HIỆN</a:t>
            </a:r>
          </a:p>
        </p:txBody>
      </p:sp>
      <p:sp>
        <p:nvSpPr>
          <p:cNvPr id="9" name="TextBox 8">
            <a:extLst>
              <a:ext uri="{FF2B5EF4-FFF2-40B4-BE49-F238E27FC236}">
                <a16:creationId xmlns:a16="http://schemas.microsoft.com/office/drawing/2014/main" id="{D94BBCFE-4410-5AF4-C805-EDB35326BFA8}"/>
              </a:ext>
            </a:extLst>
          </p:cNvPr>
          <p:cNvSpPr txBox="1"/>
          <p:nvPr/>
        </p:nvSpPr>
        <p:spPr>
          <a:xfrm>
            <a:off x="242254" y="839065"/>
            <a:ext cx="4878099" cy="369332"/>
          </a:xfrm>
          <a:prstGeom prst="rect">
            <a:avLst/>
          </a:prstGeom>
          <a:noFill/>
        </p:spPr>
        <p:txBody>
          <a:bodyPr wrap="square" rtlCol="0">
            <a:spAutoFit/>
          </a:bodyPr>
          <a:lstStyle/>
          <a:p>
            <a:r>
              <a:rPr lang="en-US" b="1">
                <a:latin typeface="Montserrat" panose="00000500000000000000" pitchFamily="2" charset="0"/>
              </a:rPr>
              <a:t>4. Thiết kế phần mềm</a:t>
            </a:r>
          </a:p>
        </p:txBody>
      </p:sp>
      <p:pic>
        <p:nvPicPr>
          <p:cNvPr id="5" name="Picture 4" descr="A diagram of a flowchart&#10;&#10;Description automatically generated">
            <a:extLst>
              <a:ext uri="{FF2B5EF4-FFF2-40B4-BE49-F238E27FC236}">
                <a16:creationId xmlns:a16="http://schemas.microsoft.com/office/drawing/2014/main" id="{5894D88E-A2A2-7127-1D78-E19DF57EDFC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03280" y="1206230"/>
            <a:ext cx="5169159" cy="4812705"/>
          </a:xfrm>
          <a:prstGeom prst="rect">
            <a:avLst/>
          </a:prstGeom>
          <a:noFill/>
          <a:ln>
            <a:noFill/>
          </a:ln>
        </p:spPr>
      </p:pic>
    </p:spTree>
    <p:extLst>
      <p:ext uri="{BB962C8B-B14F-4D97-AF65-F5344CB8AC3E}">
        <p14:creationId xmlns:p14="http://schemas.microsoft.com/office/powerpoint/2010/main" val="36601893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18</a:t>
            </a:fld>
            <a:endParaRPr lang="en-US" dirty="0"/>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a:xfrm>
            <a:off x="250937" y="100182"/>
            <a:ext cx="8673846" cy="451739"/>
          </a:xfrm>
        </p:spPr>
        <p:txBody>
          <a:bodyPr/>
          <a:lstStyle/>
          <a:p>
            <a:r>
              <a:rPr lang="en-US">
                <a:latin typeface="Montserrat" panose="00000500000000000000" pitchFamily="2" charset="0"/>
              </a:rPr>
              <a:t>III. NỘI DUNG THỰC HIỆN</a:t>
            </a:r>
          </a:p>
        </p:txBody>
      </p:sp>
      <p:sp>
        <p:nvSpPr>
          <p:cNvPr id="9" name="TextBox 8">
            <a:extLst>
              <a:ext uri="{FF2B5EF4-FFF2-40B4-BE49-F238E27FC236}">
                <a16:creationId xmlns:a16="http://schemas.microsoft.com/office/drawing/2014/main" id="{D94BBCFE-4410-5AF4-C805-EDB35326BFA8}"/>
              </a:ext>
            </a:extLst>
          </p:cNvPr>
          <p:cNvSpPr txBox="1"/>
          <p:nvPr/>
        </p:nvSpPr>
        <p:spPr>
          <a:xfrm>
            <a:off x="242254" y="839065"/>
            <a:ext cx="4878099" cy="369332"/>
          </a:xfrm>
          <a:prstGeom prst="rect">
            <a:avLst/>
          </a:prstGeom>
          <a:noFill/>
        </p:spPr>
        <p:txBody>
          <a:bodyPr wrap="square" rtlCol="0">
            <a:spAutoFit/>
          </a:bodyPr>
          <a:lstStyle/>
          <a:p>
            <a:r>
              <a:rPr lang="en-US" b="1">
                <a:latin typeface="Montserrat" panose="00000500000000000000" pitchFamily="2" charset="0"/>
              </a:rPr>
              <a:t>4. Thiết kế phần mềm</a:t>
            </a:r>
          </a:p>
        </p:txBody>
      </p:sp>
      <p:pic>
        <p:nvPicPr>
          <p:cNvPr id="4" name="Picture 3" descr="A black and white drawing of a table&#10;&#10;Description automatically generated">
            <a:extLst>
              <a:ext uri="{FF2B5EF4-FFF2-40B4-BE49-F238E27FC236}">
                <a16:creationId xmlns:a16="http://schemas.microsoft.com/office/drawing/2014/main" id="{2FA1BD1A-C950-BD47-8A89-C220BD291AE8}"/>
              </a:ext>
            </a:extLst>
          </p:cNvPr>
          <p:cNvPicPr>
            <a:picLocks noChangeAspect="1"/>
          </p:cNvPicPr>
          <p:nvPr/>
        </p:nvPicPr>
        <p:blipFill>
          <a:blip r:embed="rId3"/>
          <a:stretch>
            <a:fillRect/>
          </a:stretch>
        </p:blipFill>
        <p:spPr>
          <a:xfrm>
            <a:off x="1724010" y="1272910"/>
            <a:ext cx="5727700" cy="774065"/>
          </a:xfrm>
          <a:prstGeom prst="rect">
            <a:avLst/>
          </a:prstGeom>
        </p:spPr>
      </p:pic>
      <p:sp>
        <p:nvSpPr>
          <p:cNvPr id="7" name="TextBox 6">
            <a:extLst>
              <a:ext uri="{FF2B5EF4-FFF2-40B4-BE49-F238E27FC236}">
                <a16:creationId xmlns:a16="http://schemas.microsoft.com/office/drawing/2014/main" id="{026822B3-B669-B833-CF1F-A3F32A2E22FD}"/>
              </a:ext>
            </a:extLst>
          </p:cNvPr>
          <p:cNvSpPr txBox="1"/>
          <p:nvPr/>
        </p:nvSpPr>
        <p:spPr>
          <a:xfrm>
            <a:off x="405054" y="2046975"/>
            <a:ext cx="8365611" cy="4210896"/>
          </a:xfrm>
          <a:prstGeom prst="rect">
            <a:avLst/>
          </a:prstGeom>
          <a:noFill/>
        </p:spPr>
        <p:txBody>
          <a:bodyPr wrap="square">
            <a:spAutoFit/>
          </a:bodyPr>
          <a:lstStyle/>
          <a:p>
            <a:pPr marL="0" marR="0" indent="457200">
              <a:lnSpc>
                <a:spcPct val="115000"/>
              </a:lnSpc>
              <a:spcBef>
                <a:spcPts val="0"/>
              </a:spcBef>
              <a:spcAft>
                <a:spcPts val="0"/>
              </a:spcAft>
            </a:pPr>
            <a:r>
              <a:rPr lang="en-US" sz="1800" i="1" u="sng">
                <a:effectLst/>
                <a:latin typeface="Montserrat" panose="00000500000000000000" pitchFamily="2" charset="0"/>
                <a:ea typeface="SimSun" panose="02010600030101010101" pitchFamily="2" charset="-122"/>
              </a:rPr>
              <a:t>Thêm bớt node:</a:t>
            </a:r>
            <a:endParaRPr lang="en-US" sz="1800">
              <a:effectLst/>
              <a:latin typeface="Montserrat" panose="00000500000000000000" pitchFamily="2" charset="0"/>
              <a:ea typeface="SimSun" panose="02010600030101010101" pitchFamily="2" charset="-122"/>
            </a:endParaRPr>
          </a:p>
          <a:p>
            <a:pPr marL="0" marR="0" indent="457200">
              <a:lnSpc>
                <a:spcPct val="115000"/>
              </a:lnSpc>
              <a:spcBef>
                <a:spcPts val="0"/>
              </a:spcBef>
              <a:spcAft>
                <a:spcPts val="0"/>
              </a:spcAft>
            </a:pPr>
            <a:r>
              <a:rPr lang="en-US" sz="1800">
                <a:effectLst/>
                <a:latin typeface="Montserrat" panose="00000500000000000000" pitchFamily="2" charset="0"/>
                <a:ea typeface="SimSun" panose="02010600030101010101" pitchFamily="2" charset="-122"/>
              </a:rPr>
              <a:t>+ Muốn thêm nút mới vào mạng đầu tiên gateway sẽ gửi lệnh stop vào thời gian nghe lệnh của tất cả các nút, sau khi nghe lệnh nút sẽ vào trạng thái chờ cần có danh sách thứ tự mới hoạt động được </a:t>
            </a:r>
          </a:p>
          <a:p>
            <a:pPr marL="0" marR="0" indent="457200">
              <a:lnSpc>
                <a:spcPct val="115000"/>
              </a:lnSpc>
              <a:spcBef>
                <a:spcPts val="0"/>
              </a:spcBef>
              <a:spcAft>
                <a:spcPts val="0"/>
              </a:spcAft>
            </a:pPr>
            <a:r>
              <a:rPr lang="en-US" sz="1800">
                <a:effectLst/>
                <a:latin typeface="Montserrat" panose="00000500000000000000" pitchFamily="2" charset="0"/>
                <a:ea typeface="SimSun" panose="02010600030101010101" pitchFamily="2" charset="-122"/>
              </a:rPr>
              <a:t>+ Gateway gửi danh sách có nút mới cho mạng để tính lại thời gian hoạt động của mỗi nút -&gt; thời gian thêm 1 nút là 1 chu kì hoạt động của mạng. Xoá bỏ một nút sẽ hoạt động tương tự và sẽ cần đến 1 chu kì như là thêm mạng.</a:t>
            </a:r>
          </a:p>
          <a:p>
            <a:pPr marL="0" marR="0" indent="457200">
              <a:lnSpc>
                <a:spcPct val="115000"/>
              </a:lnSpc>
              <a:spcBef>
                <a:spcPts val="0"/>
              </a:spcBef>
              <a:spcAft>
                <a:spcPts val="0"/>
              </a:spcAft>
            </a:pPr>
            <a:r>
              <a:rPr lang="en-US" sz="1800" i="1" u="sng">
                <a:effectLst/>
                <a:latin typeface="Montserrat" panose="00000500000000000000" pitchFamily="2" charset="0"/>
                <a:ea typeface="SimSun" panose="02010600030101010101" pitchFamily="2" charset="-122"/>
              </a:rPr>
              <a:t> Phát hiện node trễ/ chết:</a:t>
            </a:r>
            <a:r>
              <a:rPr lang="en-US" sz="1800">
                <a:effectLst/>
                <a:latin typeface="Montserrat" panose="00000500000000000000" pitchFamily="2" charset="0"/>
                <a:ea typeface="SimSun" panose="02010600030101010101" pitchFamily="2" charset="-122"/>
              </a:rPr>
              <a:t> </a:t>
            </a:r>
          </a:p>
          <a:p>
            <a:pPr marL="0" marR="0" indent="457200">
              <a:lnSpc>
                <a:spcPct val="115000"/>
              </a:lnSpc>
              <a:spcBef>
                <a:spcPts val="0"/>
              </a:spcBef>
              <a:spcAft>
                <a:spcPts val="0"/>
              </a:spcAft>
            </a:pPr>
            <a:r>
              <a:rPr lang="en-US" sz="1800">
                <a:effectLst/>
                <a:latin typeface="Montserrat" panose="00000500000000000000" pitchFamily="2" charset="0"/>
                <a:ea typeface="SimSun" panose="02010600030101010101" pitchFamily="2" charset="-122"/>
              </a:rPr>
              <a:t>Sử dụng bộ đếm/ tín hiệu nhận định sau một lượng thời gian/ số chu kỳ nhất định mà node không đúng timing/ không gửi tin, mạng kết luận node chết/ trễ đồng thời cảnh báo trên màn hình app server/ application. Tính năng này cấu hình bên PC app hoặc gateway.</a:t>
            </a:r>
          </a:p>
        </p:txBody>
      </p:sp>
    </p:spTree>
    <p:extLst>
      <p:ext uri="{BB962C8B-B14F-4D97-AF65-F5344CB8AC3E}">
        <p14:creationId xmlns:p14="http://schemas.microsoft.com/office/powerpoint/2010/main" val="7001999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19</a:t>
            </a:fld>
            <a:endParaRPr lang="en-US" dirty="0"/>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a:xfrm>
            <a:off x="250937" y="100182"/>
            <a:ext cx="8673846" cy="451739"/>
          </a:xfrm>
        </p:spPr>
        <p:txBody>
          <a:bodyPr/>
          <a:lstStyle/>
          <a:p>
            <a:r>
              <a:rPr lang="en-US">
                <a:latin typeface="Montserrat" panose="00000500000000000000" pitchFamily="2" charset="0"/>
              </a:rPr>
              <a:t>III. NỘI DUNG THỰC HIỆN</a:t>
            </a:r>
          </a:p>
        </p:txBody>
      </p:sp>
      <p:sp>
        <p:nvSpPr>
          <p:cNvPr id="9" name="TextBox 8">
            <a:extLst>
              <a:ext uri="{FF2B5EF4-FFF2-40B4-BE49-F238E27FC236}">
                <a16:creationId xmlns:a16="http://schemas.microsoft.com/office/drawing/2014/main" id="{D94BBCFE-4410-5AF4-C805-EDB35326BFA8}"/>
              </a:ext>
            </a:extLst>
          </p:cNvPr>
          <p:cNvSpPr txBox="1"/>
          <p:nvPr/>
        </p:nvSpPr>
        <p:spPr>
          <a:xfrm>
            <a:off x="242254" y="839065"/>
            <a:ext cx="4878099" cy="369332"/>
          </a:xfrm>
          <a:prstGeom prst="rect">
            <a:avLst/>
          </a:prstGeom>
          <a:noFill/>
        </p:spPr>
        <p:txBody>
          <a:bodyPr wrap="square" rtlCol="0">
            <a:spAutoFit/>
          </a:bodyPr>
          <a:lstStyle/>
          <a:p>
            <a:r>
              <a:rPr lang="en-US" b="1">
                <a:latin typeface="Montserrat" panose="00000500000000000000" pitchFamily="2" charset="0"/>
              </a:rPr>
              <a:t>4. Thiết kế phần mềm</a:t>
            </a:r>
          </a:p>
        </p:txBody>
      </p:sp>
      <p:pic>
        <p:nvPicPr>
          <p:cNvPr id="5" name="Picture 4" descr="A screenshot of a computer&#10;&#10;Description automatically generated">
            <a:extLst>
              <a:ext uri="{FF2B5EF4-FFF2-40B4-BE49-F238E27FC236}">
                <a16:creationId xmlns:a16="http://schemas.microsoft.com/office/drawing/2014/main" id="{D76458A5-84AE-6D4C-355C-DB3E1C742B7D}"/>
              </a:ext>
            </a:extLst>
          </p:cNvPr>
          <p:cNvPicPr>
            <a:picLocks noChangeAspect="1"/>
          </p:cNvPicPr>
          <p:nvPr/>
        </p:nvPicPr>
        <p:blipFill>
          <a:blip r:embed="rId3"/>
          <a:stretch>
            <a:fillRect/>
          </a:stretch>
        </p:blipFill>
        <p:spPr>
          <a:xfrm>
            <a:off x="448624" y="1299383"/>
            <a:ext cx="8246751" cy="4639026"/>
          </a:xfrm>
          <a:prstGeom prst="rect">
            <a:avLst/>
          </a:prstGeom>
        </p:spPr>
      </p:pic>
    </p:spTree>
    <p:extLst>
      <p:ext uri="{BB962C8B-B14F-4D97-AF65-F5344CB8AC3E}">
        <p14:creationId xmlns:p14="http://schemas.microsoft.com/office/powerpoint/2010/main" val="29556498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9A3716-1A4C-0838-86B6-64CAAF77DF5B}"/>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9450034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2D9C8ED-CC96-9176-BC1B-455B55255023}"/>
              </a:ext>
            </a:extLst>
          </p:cNvPr>
          <p:cNvSpPr>
            <a:spLocks noGrp="1"/>
          </p:cNvSpPr>
          <p:nvPr>
            <p:ph type="sldNum" sz="quarter" idx="12"/>
          </p:nvPr>
        </p:nvSpPr>
        <p:spPr/>
        <p:txBody>
          <a:bodyPr/>
          <a:lstStyle/>
          <a:p>
            <a:fld id="{9EA0BE3B-158A-4EDF-80DC-E394A0D1600F}" type="slidenum">
              <a:rPr lang="en-US" smtClean="0"/>
              <a:pPr/>
              <a:t>20</a:t>
            </a:fld>
            <a:endParaRPr lang="en-US" dirty="0"/>
          </a:p>
        </p:txBody>
      </p:sp>
      <p:sp>
        <p:nvSpPr>
          <p:cNvPr id="3" name="Title 2">
            <a:extLst>
              <a:ext uri="{FF2B5EF4-FFF2-40B4-BE49-F238E27FC236}">
                <a16:creationId xmlns:a16="http://schemas.microsoft.com/office/drawing/2014/main" id="{04B35C4C-93E7-FA06-AD08-7A873F2281C0}"/>
              </a:ext>
            </a:extLst>
          </p:cNvPr>
          <p:cNvSpPr>
            <a:spLocks noGrp="1"/>
          </p:cNvSpPr>
          <p:nvPr>
            <p:ph type="title"/>
          </p:nvPr>
        </p:nvSpPr>
        <p:spPr/>
        <p:txBody>
          <a:bodyPr/>
          <a:lstStyle/>
          <a:p>
            <a:endParaRPr lang="en-US"/>
          </a:p>
        </p:txBody>
      </p:sp>
      <p:grpSp>
        <p:nvGrpSpPr>
          <p:cNvPr id="19" name="Group 18">
            <a:extLst>
              <a:ext uri="{FF2B5EF4-FFF2-40B4-BE49-F238E27FC236}">
                <a16:creationId xmlns:a16="http://schemas.microsoft.com/office/drawing/2014/main" id="{349B3A35-784F-2692-C198-71682AB94389}"/>
              </a:ext>
            </a:extLst>
          </p:cNvPr>
          <p:cNvGrpSpPr/>
          <p:nvPr/>
        </p:nvGrpSpPr>
        <p:grpSpPr>
          <a:xfrm>
            <a:off x="0" y="1110116"/>
            <a:ext cx="9144000" cy="5143500"/>
            <a:chOff x="0" y="1110116"/>
            <a:chExt cx="9144000" cy="5143500"/>
          </a:xfrm>
        </p:grpSpPr>
        <p:grpSp>
          <p:nvGrpSpPr>
            <p:cNvPr id="17" name="Group 16">
              <a:extLst>
                <a:ext uri="{FF2B5EF4-FFF2-40B4-BE49-F238E27FC236}">
                  <a16:creationId xmlns:a16="http://schemas.microsoft.com/office/drawing/2014/main" id="{4ACB2084-F259-2A8E-AD1F-B9FEDE420F92}"/>
                </a:ext>
              </a:extLst>
            </p:cNvPr>
            <p:cNvGrpSpPr/>
            <p:nvPr/>
          </p:nvGrpSpPr>
          <p:grpSpPr>
            <a:xfrm>
              <a:off x="0" y="1110116"/>
              <a:ext cx="9144000" cy="5143500"/>
              <a:chOff x="0" y="1007480"/>
              <a:chExt cx="9144000" cy="5143500"/>
            </a:xfrm>
          </p:grpSpPr>
          <p:pic>
            <p:nvPicPr>
              <p:cNvPr id="8" name="Picture 7" descr="A diagram of a computer&#10;&#10;Description automatically generated">
                <a:extLst>
                  <a:ext uri="{FF2B5EF4-FFF2-40B4-BE49-F238E27FC236}">
                    <a16:creationId xmlns:a16="http://schemas.microsoft.com/office/drawing/2014/main" id="{CA7E0F48-F205-E9B4-E2E7-AC058E07CC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07480"/>
                <a:ext cx="9144000" cy="5143500"/>
              </a:xfrm>
              <a:prstGeom prst="rect">
                <a:avLst/>
              </a:prstGeom>
            </p:spPr>
          </p:pic>
          <p:sp>
            <p:nvSpPr>
              <p:cNvPr id="9" name="Rectangle 8">
                <a:extLst>
                  <a:ext uri="{FF2B5EF4-FFF2-40B4-BE49-F238E27FC236}">
                    <a16:creationId xmlns:a16="http://schemas.microsoft.com/office/drawing/2014/main" id="{A1EBF474-7E7A-0CF6-6F71-31730EF13875}"/>
                  </a:ext>
                </a:extLst>
              </p:cNvPr>
              <p:cNvSpPr/>
              <p:nvPr/>
            </p:nvSpPr>
            <p:spPr>
              <a:xfrm>
                <a:off x="3424335" y="3013788"/>
                <a:ext cx="1548881" cy="27991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8B73D2A3-7159-804E-2E06-6CE25A8CAB10}"/>
                  </a:ext>
                </a:extLst>
              </p:cNvPr>
              <p:cNvCxnSpPr/>
              <p:nvPr/>
            </p:nvCxnSpPr>
            <p:spPr>
              <a:xfrm>
                <a:off x="3872204" y="1184988"/>
                <a:ext cx="0" cy="4320073"/>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0B6CB65E-E9A7-2FF0-1002-E27BC00B5B13}"/>
                  </a:ext>
                </a:extLst>
              </p:cNvPr>
              <p:cNvSpPr/>
              <p:nvPr/>
            </p:nvSpPr>
            <p:spPr>
              <a:xfrm>
                <a:off x="3872204" y="1110343"/>
                <a:ext cx="1399591" cy="27991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4D8AF97-C20F-6BF0-EACE-8B5251071240}"/>
                  </a:ext>
                </a:extLst>
              </p:cNvPr>
              <p:cNvSpPr/>
              <p:nvPr/>
            </p:nvSpPr>
            <p:spPr>
              <a:xfrm>
                <a:off x="4649755" y="1262742"/>
                <a:ext cx="472747" cy="203096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57672B85-94B8-027E-E3B6-A9F9D55E4DB9}"/>
                  </a:ext>
                </a:extLst>
              </p:cNvPr>
              <p:cNvSpPr/>
              <p:nvPr/>
            </p:nvSpPr>
            <p:spPr>
              <a:xfrm>
                <a:off x="4593771" y="3424560"/>
                <a:ext cx="472747" cy="217069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C29C314B-01B1-50AE-A584-CA0847F2ACB8}"/>
                  </a:ext>
                </a:extLst>
              </p:cNvPr>
              <p:cNvSpPr/>
              <p:nvPr/>
            </p:nvSpPr>
            <p:spPr>
              <a:xfrm>
                <a:off x="3946851" y="5010539"/>
                <a:ext cx="1272068" cy="58472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923941A-39C0-7F71-91F2-89D93506DF1E}"/>
                  </a:ext>
                </a:extLst>
              </p:cNvPr>
              <p:cNvSpPr/>
              <p:nvPr/>
            </p:nvSpPr>
            <p:spPr>
              <a:xfrm>
                <a:off x="3935966" y="3418338"/>
                <a:ext cx="713787" cy="58472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TextBox 17">
              <a:extLst>
                <a:ext uri="{FF2B5EF4-FFF2-40B4-BE49-F238E27FC236}">
                  <a16:creationId xmlns:a16="http://schemas.microsoft.com/office/drawing/2014/main" id="{475B92C3-ADBA-1394-C49E-F042C4C0355F}"/>
                </a:ext>
              </a:extLst>
            </p:cNvPr>
            <p:cNvSpPr txBox="1"/>
            <p:nvPr/>
          </p:nvSpPr>
          <p:spPr>
            <a:xfrm>
              <a:off x="3859760" y="3129873"/>
              <a:ext cx="1744821" cy="369332"/>
            </a:xfrm>
            <a:prstGeom prst="rect">
              <a:avLst/>
            </a:prstGeom>
            <a:noFill/>
          </p:spPr>
          <p:txBody>
            <a:bodyPr wrap="square" rtlCol="0">
              <a:spAutoFit/>
            </a:bodyPr>
            <a:lstStyle/>
            <a:p>
              <a:r>
                <a:rPr lang="en-US" dirty="0"/>
                <a:t>RS485/LORA</a:t>
              </a:r>
            </a:p>
          </p:txBody>
        </p:sp>
      </p:grpSp>
    </p:spTree>
    <p:extLst>
      <p:ext uri="{BB962C8B-B14F-4D97-AF65-F5344CB8AC3E}">
        <p14:creationId xmlns:p14="http://schemas.microsoft.com/office/powerpoint/2010/main" val="698646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A37B5C8-2095-4D2D-97FE-E4E8D89379E1}"/>
              </a:ext>
            </a:extLst>
          </p:cNvPr>
          <p:cNvSpPr>
            <a:spLocks noGrp="1"/>
          </p:cNvSpPr>
          <p:nvPr>
            <p:ph type="sldNum" sz="quarter" idx="12"/>
          </p:nvPr>
        </p:nvSpPr>
        <p:spPr/>
        <p:txBody>
          <a:bodyPr/>
          <a:lstStyle/>
          <a:p>
            <a:fld id="{9EA0BE3B-158A-4EDF-80DC-E394A0D1600F}" type="slidenum">
              <a:rPr lang="en-US" smtClean="0"/>
              <a:pPr/>
              <a:t>21</a:t>
            </a:fld>
            <a:endParaRPr lang="en-US" dirty="0"/>
          </a:p>
        </p:txBody>
      </p:sp>
      <p:sp>
        <p:nvSpPr>
          <p:cNvPr id="3" name="Title 10">
            <a:extLst>
              <a:ext uri="{FF2B5EF4-FFF2-40B4-BE49-F238E27FC236}">
                <a16:creationId xmlns:a16="http://schemas.microsoft.com/office/drawing/2014/main" id="{F78B3876-6ECC-4098-BDD1-C48CE4B42721}"/>
              </a:ext>
            </a:extLst>
          </p:cNvPr>
          <p:cNvSpPr txBox="1">
            <a:spLocks/>
          </p:cNvSpPr>
          <p:nvPr/>
        </p:nvSpPr>
        <p:spPr>
          <a:xfrm>
            <a:off x="4181094" y="3021991"/>
            <a:ext cx="4197975" cy="814017"/>
          </a:xfrm>
          <a:prstGeom prst="rect">
            <a:avLst/>
          </a:prstGeom>
        </p:spPr>
        <p:txBody>
          <a:bodyPr/>
          <a:lstStyle>
            <a:lvl1pPr algn="l" defTabSz="914400" rtl="0" eaLnBrk="1" latinLnBrk="0" hangingPunct="1">
              <a:lnSpc>
                <a:spcPct val="90000"/>
              </a:lnSpc>
              <a:spcBef>
                <a:spcPct val="0"/>
              </a:spcBef>
              <a:buNone/>
              <a:defRPr sz="60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en-US" sz="4800" dirty="0"/>
              <a:t>THANK YOU !</a:t>
            </a:r>
          </a:p>
        </p:txBody>
      </p:sp>
    </p:spTree>
    <p:extLst>
      <p:ext uri="{BB962C8B-B14F-4D97-AF65-F5344CB8AC3E}">
        <p14:creationId xmlns:p14="http://schemas.microsoft.com/office/powerpoint/2010/main" val="28305356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3">
            <a:extLst>
              <a:ext uri="{FF2B5EF4-FFF2-40B4-BE49-F238E27FC236}">
                <a16:creationId xmlns:a16="http://schemas.microsoft.com/office/drawing/2014/main" id="{67FB4AA9-E9AF-4CE0-A0DC-99D79528900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13012" y="398419"/>
            <a:ext cx="2037225" cy="611594"/>
          </a:xfrm>
          <a:prstGeom prst="rect">
            <a:avLst/>
          </a:prstGeom>
        </p:spPr>
      </p:pic>
      <p:sp>
        <p:nvSpPr>
          <p:cNvPr id="11" name="Title 6">
            <a:extLst>
              <a:ext uri="{FF2B5EF4-FFF2-40B4-BE49-F238E27FC236}">
                <a16:creationId xmlns:a16="http://schemas.microsoft.com/office/drawing/2014/main" id="{FF8BDF70-CFA6-4031-86B7-31F910D8115D}"/>
              </a:ext>
            </a:extLst>
          </p:cNvPr>
          <p:cNvSpPr txBox="1">
            <a:spLocks/>
          </p:cNvSpPr>
          <p:nvPr/>
        </p:nvSpPr>
        <p:spPr>
          <a:xfrm>
            <a:off x="413012" y="2580208"/>
            <a:ext cx="7342482" cy="848792"/>
          </a:xfrm>
          <a:prstGeom prst="rect">
            <a:avLst/>
          </a:prstGeom>
        </p:spPr>
        <p:txBody>
          <a:bodyPr/>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en-US" b="0">
                <a:latin typeface="Montserrat" panose="00000500000000000000" pitchFamily="2" charset="0"/>
              </a:rPr>
              <a:t>BÁO CÁO</a:t>
            </a:r>
            <a:endParaRPr lang="en-US" b="0" dirty="0">
              <a:latin typeface="Montserrat" panose="00000500000000000000" pitchFamily="2" charset="0"/>
            </a:endParaRPr>
          </a:p>
        </p:txBody>
      </p:sp>
      <p:sp>
        <p:nvSpPr>
          <p:cNvPr id="12" name="Title 6">
            <a:extLst>
              <a:ext uri="{FF2B5EF4-FFF2-40B4-BE49-F238E27FC236}">
                <a16:creationId xmlns:a16="http://schemas.microsoft.com/office/drawing/2014/main" id="{A4ACF486-B7D8-4A5A-B633-83527A2F99E2}"/>
              </a:ext>
            </a:extLst>
          </p:cNvPr>
          <p:cNvSpPr txBox="1">
            <a:spLocks/>
          </p:cNvSpPr>
          <p:nvPr/>
        </p:nvSpPr>
        <p:spPr>
          <a:xfrm>
            <a:off x="413012" y="3270427"/>
            <a:ext cx="7342482" cy="848793"/>
          </a:xfrm>
          <a:prstGeom prst="rect">
            <a:avLst/>
          </a:prstGeom>
        </p:spPr>
        <p:txBody>
          <a:bodyPr/>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en-US" sz="2800" b="0">
                <a:latin typeface="Montserrat" panose="00000500000000000000" pitchFamily="2" charset="0"/>
              </a:rPr>
              <a:t>DỰ ÁN: GIÁM SÁT NHIỆT ĐỘ CÁC ĐẦU MÁY TRONG NHÀ XƯỞNG</a:t>
            </a:r>
            <a:endParaRPr lang="en-US" sz="2800" b="0" dirty="0">
              <a:latin typeface="Montserrat" panose="00000500000000000000" pitchFamily="2" charset="0"/>
            </a:endParaRPr>
          </a:p>
          <a:p>
            <a:endParaRPr lang="en-US" sz="2800" b="0" dirty="0">
              <a:latin typeface="Montserrat" panose="00000500000000000000" pitchFamily="2" charset="0"/>
            </a:endParaRPr>
          </a:p>
          <a:p>
            <a:endParaRPr lang="en-US" sz="2800" b="0" dirty="0">
              <a:latin typeface="Montserrat" panose="00000500000000000000" pitchFamily="2" charset="0"/>
            </a:endParaRPr>
          </a:p>
          <a:p>
            <a:endParaRPr lang="en-US" sz="2800" b="0" dirty="0">
              <a:latin typeface="Montserrat" panose="00000500000000000000" pitchFamily="2" charset="0"/>
            </a:endParaRPr>
          </a:p>
        </p:txBody>
      </p:sp>
      <p:graphicFrame>
        <p:nvGraphicFramePr>
          <p:cNvPr id="4" name="Table 3">
            <a:extLst>
              <a:ext uri="{FF2B5EF4-FFF2-40B4-BE49-F238E27FC236}">
                <a16:creationId xmlns:a16="http://schemas.microsoft.com/office/drawing/2014/main" id="{F6029575-8566-B4DF-BFD7-4E80E359BE7E}"/>
              </a:ext>
            </a:extLst>
          </p:cNvPr>
          <p:cNvGraphicFramePr>
            <a:graphicFrameLocks noGrp="1"/>
          </p:cNvGraphicFramePr>
          <p:nvPr>
            <p:extLst>
              <p:ext uri="{D42A27DB-BD31-4B8C-83A1-F6EECF244321}">
                <p14:modId xmlns:p14="http://schemas.microsoft.com/office/powerpoint/2010/main" val="4005440251"/>
              </p:ext>
            </p:extLst>
          </p:nvPr>
        </p:nvGraphicFramePr>
        <p:xfrm>
          <a:off x="413012" y="4119220"/>
          <a:ext cx="6491641" cy="1701800"/>
        </p:xfrm>
        <a:graphic>
          <a:graphicData uri="http://schemas.openxmlformats.org/drawingml/2006/table">
            <a:tbl>
              <a:tblPr firstRow="1" bandRow="1">
                <a:tableStyleId>{5940675A-B579-460E-94D1-54222C63F5DA}</a:tableStyleId>
              </a:tblPr>
              <a:tblGrid>
                <a:gridCol w="2012948">
                  <a:extLst>
                    <a:ext uri="{9D8B030D-6E8A-4147-A177-3AD203B41FA5}">
                      <a16:colId xmlns:a16="http://schemas.microsoft.com/office/drawing/2014/main" val="4030111661"/>
                    </a:ext>
                  </a:extLst>
                </a:gridCol>
                <a:gridCol w="2612572">
                  <a:extLst>
                    <a:ext uri="{9D8B030D-6E8A-4147-A177-3AD203B41FA5}">
                      <a16:colId xmlns:a16="http://schemas.microsoft.com/office/drawing/2014/main" val="1901952395"/>
                    </a:ext>
                  </a:extLst>
                </a:gridCol>
                <a:gridCol w="1866121">
                  <a:extLst>
                    <a:ext uri="{9D8B030D-6E8A-4147-A177-3AD203B41FA5}">
                      <a16:colId xmlns:a16="http://schemas.microsoft.com/office/drawing/2014/main" val="2738456362"/>
                    </a:ext>
                  </a:extLst>
                </a:gridCol>
              </a:tblGrid>
              <a:tr h="370840">
                <a:tc>
                  <a:txBody>
                    <a:bodyPr/>
                    <a:lstStyle/>
                    <a:p>
                      <a:r>
                        <a:rPr lang="en-US" sz="1500" b="0">
                          <a:solidFill>
                            <a:srgbClr val="C00000"/>
                          </a:solidFill>
                          <a:latin typeface="Montserrat" panose="00000500000000000000" pitchFamily="2" charset="0"/>
                        </a:rPr>
                        <a:t>MÔN HỌC: </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gridSpan="2">
                  <a:txBody>
                    <a:bodyPr/>
                    <a:lstStyle/>
                    <a:p>
                      <a:r>
                        <a:rPr lang="en-US" sz="1500" b="0">
                          <a:solidFill>
                            <a:srgbClr val="C00000"/>
                          </a:solidFill>
                          <a:latin typeface="Montserrat" panose="00000500000000000000" pitchFamily="2" charset="0"/>
                        </a:rPr>
                        <a:t>MẠNG CẢM BIẾN KHÔNG DÂY – EE4552</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hMerge="1">
                  <a:txBody>
                    <a:bodyPr/>
                    <a:lstStyle/>
                    <a:p>
                      <a:endParaRPr lang="en-US"/>
                    </a:p>
                  </a:txBody>
                  <a:tcPr/>
                </a:tc>
                <a:extLst>
                  <a:ext uri="{0D108BD9-81ED-4DB2-BD59-A6C34878D82A}">
                    <a16:rowId xmlns:a16="http://schemas.microsoft.com/office/drawing/2014/main" val="4075004549"/>
                  </a:ext>
                </a:extLst>
              </a:tr>
              <a:tr h="302639">
                <a:tc>
                  <a:txBody>
                    <a:bodyPr/>
                    <a:lstStyle/>
                    <a:p>
                      <a:r>
                        <a:rPr lang="en-US" sz="1500" b="0">
                          <a:solidFill>
                            <a:srgbClr val="C00000"/>
                          </a:solidFill>
                          <a:latin typeface="Montserrat" panose="00000500000000000000" pitchFamily="2" charset="0"/>
                        </a:rPr>
                        <a:t>GVHD:</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gridSpan="2">
                  <a:txBody>
                    <a:bodyPr/>
                    <a:lstStyle/>
                    <a:p>
                      <a:r>
                        <a:rPr lang="en-US" sz="1500" b="0">
                          <a:solidFill>
                            <a:srgbClr val="C00000"/>
                          </a:solidFill>
                          <a:latin typeface="Montserrat" panose="00000500000000000000" pitchFamily="2" charset="0"/>
                        </a:rPr>
                        <a:t>PGS.TS. LÊ MINH THÙY</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hMerge="1">
                  <a:txBody>
                    <a:bodyPr/>
                    <a:lstStyle/>
                    <a:p>
                      <a:endParaRPr lang="en-US"/>
                    </a:p>
                  </a:txBody>
                  <a:tcPr/>
                </a:tc>
                <a:extLst>
                  <a:ext uri="{0D108BD9-81ED-4DB2-BD59-A6C34878D82A}">
                    <a16:rowId xmlns:a16="http://schemas.microsoft.com/office/drawing/2014/main" val="1374965458"/>
                  </a:ext>
                </a:extLst>
              </a:tr>
              <a:tr h="182880">
                <a:tc row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b="0">
                          <a:solidFill>
                            <a:srgbClr val="C00000"/>
                          </a:solidFill>
                          <a:latin typeface="Montserrat" panose="00000500000000000000" pitchFamily="2" charset="0"/>
                        </a:rPr>
                        <a:t>NHÓM SINH VIÊN:</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1500" b="0">
                          <a:solidFill>
                            <a:srgbClr val="C00000"/>
                          </a:solidFill>
                          <a:latin typeface="Montserrat" panose="00000500000000000000" pitchFamily="2" charset="0"/>
                        </a:rPr>
                        <a:t>PHẠM DƯƠNG LONG</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1500" b="0">
                          <a:solidFill>
                            <a:srgbClr val="C00000"/>
                          </a:solidFill>
                          <a:latin typeface="Montserrat" panose="00000500000000000000" pitchFamily="2" charset="0"/>
                        </a:rPr>
                        <a:t>20200370</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092634634"/>
                  </a:ext>
                </a:extLst>
              </a:tr>
              <a:tr h="182880">
                <a:tc vMerge="1">
                  <a:txBody>
                    <a:bodyPr/>
                    <a:lstStyle/>
                    <a:p>
                      <a:endParaRPr lang="en-US"/>
                    </a:p>
                  </a:txBody>
                  <a:tcPr/>
                </a:tc>
                <a:tc>
                  <a:txBody>
                    <a:bodyPr/>
                    <a:lstStyle/>
                    <a:p>
                      <a:r>
                        <a:rPr lang="en-US" sz="1500" b="0">
                          <a:solidFill>
                            <a:srgbClr val="C00000"/>
                          </a:solidFill>
                          <a:latin typeface="Montserrat" panose="00000500000000000000" pitchFamily="2" charset="0"/>
                        </a:rPr>
                        <a:t>NGUYỄN THẾ VINH</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1500" b="0">
                          <a:solidFill>
                            <a:srgbClr val="C00000"/>
                          </a:solidFill>
                          <a:latin typeface="Montserrat" panose="00000500000000000000" pitchFamily="2" charset="0"/>
                        </a:rPr>
                        <a:t>20202727</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037080222"/>
                  </a:ext>
                </a:extLst>
              </a:tr>
              <a:tr h="370840">
                <a:tc>
                  <a:txBody>
                    <a:bodyPr/>
                    <a:lstStyle/>
                    <a:p>
                      <a:endParaRPr lang="en-US" sz="1500" b="0">
                        <a:solidFill>
                          <a:srgbClr val="C00000"/>
                        </a:solidFill>
                        <a:latin typeface="Montserrat" panose="00000500000000000000" pitchFamily="2"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gridSpan="2">
                  <a:txBody>
                    <a:bodyPr/>
                    <a:lstStyle/>
                    <a:p>
                      <a:endParaRPr lang="en-US" sz="1500" b="0">
                        <a:solidFill>
                          <a:srgbClr val="C00000"/>
                        </a:solidFill>
                        <a:latin typeface="Montserrat" panose="00000500000000000000" pitchFamily="2"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hMerge="1">
                  <a:txBody>
                    <a:bodyPr/>
                    <a:lstStyle/>
                    <a:p>
                      <a:endParaRPr lang="en-US"/>
                    </a:p>
                  </a:txBody>
                  <a:tcPr/>
                </a:tc>
                <a:extLst>
                  <a:ext uri="{0D108BD9-81ED-4DB2-BD59-A6C34878D82A}">
                    <a16:rowId xmlns:a16="http://schemas.microsoft.com/office/drawing/2014/main" val="2143005582"/>
                  </a:ext>
                </a:extLst>
              </a:tr>
            </a:tbl>
          </a:graphicData>
        </a:graphic>
      </p:graphicFrame>
    </p:spTree>
    <p:extLst>
      <p:ext uri="{BB962C8B-B14F-4D97-AF65-F5344CB8AC3E}">
        <p14:creationId xmlns:p14="http://schemas.microsoft.com/office/powerpoint/2010/main" val="7431729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4</a:t>
            </a:fld>
            <a:endParaRPr lang="en-US" dirty="0"/>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p:txBody>
          <a:bodyPr/>
          <a:lstStyle/>
          <a:p>
            <a:r>
              <a:rPr lang="en-US"/>
              <a:t>I. PHÂN CÔNG NHIỆM VỤ</a:t>
            </a:r>
          </a:p>
        </p:txBody>
      </p:sp>
      <p:graphicFrame>
        <p:nvGraphicFramePr>
          <p:cNvPr id="6" name="Table 5">
            <a:extLst>
              <a:ext uri="{FF2B5EF4-FFF2-40B4-BE49-F238E27FC236}">
                <a16:creationId xmlns:a16="http://schemas.microsoft.com/office/drawing/2014/main" id="{1033B193-E781-1621-B589-2CA8166B590A}"/>
              </a:ext>
            </a:extLst>
          </p:cNvPr>
          <p:cNvGraphicFramePr>
            <a:graphicFrameLocks noGrp="1"/>
          </p:cNvGraphicFramePr>
          <p:nvPr>
            <p:extLst>
              <p:ext uri="{D42A27DB-BD31-4B8C-83A1-F6EECF244321}">
                <p14:modId xmlns:p14="http://schemas.microsoft.com/office/powerpoint/2010/main" val="509483956"/>
              </p:ext>
            </p:extLst>
          </p:nvPr>
        </p:nvGraphicFramePr>
        <p:xfrm>
          <a:off x="1007391" y="1003892"/>
          <a:ext cx="7260956" cy="5089312"/>
        </p:xfrm>
        <a:graphic>
          <a:graphicData uri="http://schemas.openxmlformats.org/drawingml/2006/table">
            <a:tbl>
              <a:tblPr firstRow="1" firstCol="1" bandRow="1">
                <a:tableStyleId>{5940675A-B579-460E-94D1-54222C63F5DA}</a:tableStyleId>
              </a:tblPr>
              <a:tblGrid>
                <a:gridCol w="1842995">
                  <a:extLst>
                    <a:ext uri="{9D8B030D-6E8A-4147-A177-3AD203B41FA5}">
                      <a16:colId xmlns:a16="http://schemas.microsoft.com/office/drawing/2014/main" val="4230173672"/>
                    </a:ext>
                  </a:extLst>
                </a:gridCol>
                <a:gridCol w="5417961">
                  <a:extLst>
                    <a:ext uri="{9D8B030D-6E8A-4147-A177-3AD203B41FA5}">
                      <a16:colId xmlns:a16="http://schemas.microsoft.com/office/drawing/2014/main" val="3698394919"/>
                    </a:ext>
                  </a:extLst>
                </a:gridCol>
              </a:tblGrid>
              <a:tr h="2544656">
                <a:tc>
                  <a:txBody>
                    <a:bodyPr/>
                    <a:lstStyle/>
                    <a:p>
                      <a:pPr marL="0" marR="0" algn="ctr">
                        <a:lnSpc>
                          <a:spcPct val="115000"/>
                        </a:lnSpc>
                        <a:spcBef>
                          <a:spcPts val="0"/>
                        </a:spcBef>
                        <a:spcAft>
                          <a:spcPts val="0"/>
                        </a:spcAft>
                      </a:pPr>
                      <a:endParaRPr lang="vi-VN" sz="1400">
                        <a:effectLst/>
                        <a:latin typeface="Montserrat" panose="00000500000000000000" pitchFamily="2" charset="0"/>
                        <a:ea typeface="SimSun" panose="02010600030101010101" pitchFamily="2" charset="-122"/>
                      </a:endParaRPr>
                    </a:p>
                  </a:txBody>
                  <a:tcPr marL="58618" marR="58618" marT="0" marB="0"/>
                </a:tc>
                <a:tc>
                  <a:txBody>
                    <a:bodyPr/>
                    <a:lstStyle/>
                    <a:p>
                      <a:pPr marL="0" marR="0">
                        <a:lnSpc>
                          <a:spcPct val="115000"/>
                        </a:lnSpc>
                        <a:spcBef>
                          <a:spcPts val="0"/>
                        </a:spcBef>
                        <a:spcAft>
                          <a:spcPts val="0"/>
                        </a:spcAft>
                      </a:pPr>
                      <a:r>
                        <a:rPr lang="vi-VN" sz="1400">
                          <a:effectLst/>
                          <a:latin typeface="Montserrat" panose="00000500000000000000" pitchFamily="2" charset="0"/>
                        </a:rPr>
                        <a:t>Họ và tên: </a:t>
                      </a:r>
                      <a:r>
                        <a:rPr lang="vi-VN" sz="1400" b="1">
                          <a:effectLst/>
                          <a:latin typeface="Montserrat" panose="00000500000000000000" pitchFamily="2" charset="0"/>
                        </a:rPr>
                        <a:t>Phạm Dương Long</a:t>
                      </a:r>
                      <a:endParaRPr lang="en-US" sz="1400" b="1">
                        <a:effectLst/>
                        <a:latin typeface="Montserrat" panose="00000500000000000000" pitchFamily="2" charset="0"/>
                      </a:endParaRPr>
                    </a:p>
                    <a:p>
                      <a:pPr marL="0" marR="0">
                        <a:lnSpc>
                          <a:spcPct val="115000"/>
                        </a:lnSpc>
                        <a:spcBef>
                          <a:spcPts val="0"/>
                        </a:spcBef>
                        <a:spcAft>
                          <a:spcPts val="0"/>
                        </a:spcAft>
                      </a:pPr>
                      <a:r>
                        <a:rPr lang="vi-VN" sz="1400">
                          <a:effectLst/>
                          <a:latin typeface="Montserrat" panose="00000500000000000000" pitchFamily="2" charset="0"/>
                        </a:rPr>
                        <a:t>MSSV: 20200370</a:t>
                      </a:r>
                      <a:endParaRPr lang="en-US" sz="1400">
                        <a:effectLst/>
                        <a:latin typeface="Montserrat" panose="00000500000000000000" pitchFamily="2" charset="0"/>
                      </a:endParaRPr>
                    </a:p>
                    <a:p>
                      <a:pPr marL="0" marR="0">
                        <a:lnSpc>
                          <a:spcPct val="115000"/>
                        </a:lnSpc>
                        <a:spcBef>
                          <a:spcPts val="0"/>
                        </a:spcBef>
                        <a:spcAft>
                          <a:spcPts val="0"/>
                        </a:spcAft>
                      </a:pPr>
                      <a:r>
                        <a:rPr lang="vi-VN" sz="1400">
                          <a:effectLst/>
                          <a:latin typeface="Montserrat" panose="00000500000000000000" pitchFamily="2" charset="0"/>
                        </a:rPr>
                        <a:t>Phụ trách công việc: </a:t>
                      </a:r>
                      <a:endParaRPr lang="en-US" sz="1400">
                        <a:effectLst/>
                        <a:latin typeface="Montserrat" panose="00000500000000000000" pitchFamily="2" charset="0"/>
                      </a:endParaRPr>
                    </a:p>
                    <a:p>
                      <a:pPr marL="342900" marR="0" lvl="0" indent="-342900">
                        <a:lnSpc>
                          <a:spcPct val="115000"/>
                        </a:lnSpc>
                        <a:spcBef>
                          <a:spcPts val="0"/>
                        </a:spcBef>
                        <a:spcAft>
                          <a:spcPts val="0"/>
                        </a:spcAft>
                        <a:buFont typeface="Calibri" panose="020F0502020204030204" pitchFamily="34" charset="0"/>
                        <a:buChar char="-"/>
                      </a:pPr>
                      <a:r>
                        <a:rPr lang="vi-VN" sz="1400">
                          <a:effectLst/>
                          <a:latin typeface="Montserrat" panose="00000500000000000000" pitchFamily="2" charset="0"/>
                        </a:rPr>
                        <a:t>Tìm hiểu và phân tích các yêu cầu bài toán.</a:t>
                      </a:r>
                      <a:endParaRPr lang="en-US" sz="1400">
                        <a:effectLst/>
                        <a:latin typeface="Montserrat" panose="00000500000000000000" pitchFamily="2" charset="0"/>
                      </a:endParaRPr>
                    </a:p>
                    <a:p>
                      <a:pPr marL="342900" marR="0" lvl="0" indent="-342900">
                        <a:lnSpc>
                          <a:spcPct val="115000"/>
                        </a:lnSpc>
                        <a:spcBef>
                          <a:spcPts val="0"/>
                        </a:spcBef>
                        <a:spcAft>
                          <a:spcPts val="0"/>
                        </a:spcAft>
                        <a:buFont typeface="Calibri" panose="020F0502020204030204" pitchFamily="34" charset="0"/>
                        <a:buChar char="-"/>
                      </a:pPr>
                      <a:r>
                        <a:rPr lang="vi-VN" sz="1400">
                          <a:effectLst/>
                          <a:latin typeface="Montserrat" panose="00000500000000000000" pitchFamily="2" charset="0"/>
                        </a:rPr>
                        <a:t>Tìm hiểu các thiết bị phần cứng phù hợp.</a:t>
                      </a:r>
                      <a:endParaRPr lang="en-US" sz="1400">
                        <a:effectLst/>
                        <a:latin typeface="Montserrat" panose="00000500000000000000" pitchFamily="2" charset="0"/>
                      </a:endParaRPr>
                    </a:p>
                    <a:p>
                      <a:pPr marL="342900" marR="0" lvl="0" indent="-342900">
                        <a:lnSpc>
                          <a:spcPct val="115000"/>
                        </a:lnSpc>
                        <a:spcBef>
                          <a:spcPts val="0"/>
                        </a:spcBef>
                        <a:spcAft>
                          <a:spcPts val="0"/>
                        </a:spcAft>
                        <a:buFont typeface="Calibri" panose="020F0502020204030204" pitchFamily="34" charset="0"/>
                        <a:buChar char="-"/>
                      </a:pPr>
                      <a:r>
                        <a:rPr lang="vi-VN" sz="1400">
                          <a:effectLst/>
                          <a:latin typeface="Montserrat" panose="00000500000000000000" pitchFamily="2" charset="0"/>
                        </a:rPr>
                        <a:t>Lên phương án thiết kế phần cứng.</a:t>
                      </a:r>
                      <a:endParaRPr lang="en-US" sz="1400">
                        <a:effectLst/>
                        <a:latin typeface="Montserrat" panose="00000500000000000000" pitchFamily="2" charset="0"/>
                      </a:endParaRPr>
                    </a:p>
                    <a:p>
                      <a:pPr marL="342900" marR="0" lvl="0" indent="-342900">
                        <a:lnSpc>
                          <a:spcPct val="115000"/>
                        </a:lnSpc>
                        <a:spcBef>
                          <a:spcPts val="0"/>
                        </a:spcBef>
                        <a:spcAft>
                          <a:spcPts val="0"/>
                        </a:spcAft>
                        <a:buFont typeface="Calibri" panose="020F0502020204030204" pitchFamily="34" charset="0"/>
                        <a:buChar char="-"/>
                      </a:pPr>
                      <a:r>
                        <a:rPr lang="vi-VN" sz="1400">
                          <a:effectLst/>
                          <a:latin typeface="Montserrat" panose="00000500000000000000" pitchFamily="2" charset="0"/>
                        </a:rPr>
                        <a:t>Thiết kế mạch phần cứng</a:t>
                      </a:r>
                      <a:r>
                        <a:rPr lang="en-US" sz="1400">
                          <a:effectLst/>
                          <a:latin typeface="Montserrat" panose="00000500000000000000" pitchFamily="2" charset="0"/>
                        </a:rPr>
                        <a:t> và lập trình cho phần cứng</a:t>
                      </a:r>
                      <a:r>
                        <a:rPr lang="vi-VN" sz="1400">
                          <a:effectLst/>
                          <a:latin typeface="Montserrat" panose="00000500000000000000" pitchFamily="2" charset="0"/>
                        </a:rPr>
                        <a:t>.</a:t>
                      </a:r>
                      <a:endParaRPr lang="en-US" sz="1400">
                        <a:effectLst/>
                        <a:latin typeface="Montserrat" panose="00000500000000000000" pitchFamily="2" charset="0"/>
                      </a:endParaRPr>
                    </a:p>
                    <a:p>
                      <a:pPr marL="342900" marR="0" lvl="0" indent="-342900">
                        <a:lnSpc>
                          <a:spcPct val="115000"/>
                        </a:lnSpc>
                        <a:spcBef>
                          <a:spcPts val="0"/>
                        </a:spcBef>
                        <a:spcAft>
                          <a:spcPts val="0"/>
                        </a:spcAft>
                        <a:buFont typeface="Calibri" panose="020F0502020204030204" pitchFamily="34" charset="0"/>
                        <a:buChar char="-"/>
                      </a:pPr>
                      <a:r>
                        <a:rPr lang="vi-VN" sz="1400">
                          <a:effectLst/>
                          <a:latin typeface="Montserrat" panose="00000500000000000000" pitchFamily="2" charset="0"/>
                        </a:rPr>
                        <a:t>Hỗ trợ thiết kế phần mềm</a:t>
                      </a:r>
                      <a:r>
                        <a:rPr lang="en-US" sz="1400">
                          <a:effectLst/>
                          <a:latin typeface="Montserrat" panose="00000500000000000000" pitchFamily="2" charset="0"/>
                        </a:rPr>
                        <a:t> PC</a:t>
                      </a:r>
                      <a:r>
                        <a:rPr lang="vi-VN" sz="1400">
                          <a:effectLst/>
                          <a:latin typeface="Montserrat" panose="00000500000000000000" pitchFamily="2" charset="0"/>
                        </a:rPr>
                        <a:t>.</a:t>
                      </a:r>
                      <a:endParaRPr lang="en-US" sz="1400">
                        <a:effectLst/>
                        <a:latin typeface="Montserrat" panose="00000500000000000000" pitchFamily="2" charset="0"/>
                      </a:endParaRPr>
                    </a:p>
                    <a:p>
                      <a:pPr marL="457200" marR="0">
                        <a:lnSpc>
                          <a:spcPct val="115000"/>
                        </a:lnSpc>
                        <a:spcBef>
                          <a:spcPts val="0"/>
                        </a:spcBef>
                        <a:spcAft>
                          <a:spcPts val="0"/>
                        </a:spcAft>
                      </a:pPr>
                      <a:r>
                        <a:rPr lang="vi-VN" sz="1400">
                          <a:effectLst/>
                          <a:latin typeface="Montserrat" panose="00000500000000000000" pitchFamily="2" charset="0"/>
                        </a:rPr>
                        <a:t> </a:t>
                      </a:r>
                      <a:endParaRPr lang="en-US" sz="1400">
                        <a:effectLst/>
                        <a:latin typeface="Montserrat" panose="00000500000000000000" pitchFamily="2" charset="0"/>
                      </a:endParaRPr>
                    </a:p>
                    <a:p>
                      <a:pPr marL="0" marR="0">
                        <a:lnSpc>
                          <a:spcPct val="115000"/>
                        </a:lnSpc>
                        <a:spcBef>
                          <a:spcPts val="0"/>
                        </a:spcBef>
                        <a:spcAft>
                          <a:spcPts val="0"/>
                        </a:spcAft>
                      </a:pPr>
                      <a:r>
                        <a:rPr lang="vi-VN" sz="1400">
                          <a:effectLst/>
                          <a:latin typeface="Montserrat" panose="00000500000000000000" pitchFamily="2" charset="0"/>
                        </a:rPr>
                        <a:t> </a:t>
                      </a:r>
                      <a:endParaRPr lang="en-US" sz="1400">
                        <a:effectLst/>
                        <a:latin typeface="Montserrat" panose="00000500000000000000" pitchFamily="2" charset="0"/>
                        <a:ea typeface="SimSun" panose="02010600030101010101" pitchFamily="2" charset="-122"/>
                      </a:endParaRPr>
                    </a:p>
                  </a:txBody>
                  <a:tcPr marL="58618" marR="58618" marT="0" marB="0"/>
                </a:tc>
                <a:extLst>
                  <a:ext uri="{0D108BD9-81ED-4DB2-BD59-A6C34878D82A}">
                    <a16:rowId xmlns:a16="http://schemas.microsoft.com/office/drawing/2014/main" val="2798534474"/>
                  </a:ext>
                </a:extLst>
              </a:tr>
              <a:tr h="2544656">
                <a:tc>
                  <a:txBody>
                    <a:bodyPr/>
                    <a:lstStyle/>
                    <a:p>
                      <a:pPr marL="0" marR="0" algn="ctr">
                        <a:lnSpc>
                          <a:spcPct val="115000"/>
                        </a:lnSpc>
                        <a:spcBef>
                          <a:spcPts val="0"/>
                        </a:spcBef>
                        <a:spcAft>
                          <a:spcPts val="0"/>
                        </a:spcAft>
                      </a:pPr>
                      <a:endParaRPr lang="vi-VN" sz="1400">
                        <a:effectLst/>
                        <a:latin typeface="Montserrat" panose="00000500000000000000" pitchFamily="2" charset="0"/>
                        <a:ea typeface="SimSun" panose="02010600030101010101" pitchFamily="2" charset="-122"/>
                      </a:endParaRPr>
                    </a:p>
                  </a:txBody>
                  <a:tcPr marL="58618" marR="58618" marT="0" marB="0"/>
                </a:tc>
                <a:tc>
                  <a:txBody>
                    <a:bodyPr/>
                    <a:lstStyle/>
                    <a:p>
                      <a:pPr marL="0" marR="0">
                        <a:lnSpc>
                          <a:spcPct val="115000"/>
                        </a:lnSpc>
                        <a:spcBef>
                          <a:spcPts val="0"/>
                        </a:spcBef>
                        <a:spcAft>
                          <a:spcPts val="0"/>
                        </a:spcAft>
                      </a:pPr>
                      <a:r>
                        <a:rPr lang="vi-VN" sz="1400">
                          <a:effectLst/>
                          <a:latin typeface="Montserrat" panose="00000500000000000000" pitchFamily="2" charset="0"/>
                        </a:rPr>
                        <a:t>Họ và tên: </a:t>
                      </a:r>
                      <a:r>
                        <a:rPr lang="vi-VN" sz="1400" b="1">
                          <a:effectLst/>
                          <a:latin typeface="Montserrat" panose="00000500000000000000" pitchFamily="2" charset="0"/>
                        </a:rPr>
                        <a:t>Nguyễn Thế Vinh</a:t>
                      </a:r>
                      <a:endParaRPr lang="en-US" sz="1400" b="1">
                        <a:effectLst/>
                        <a:latin typeface="Montserrat" panose="00000500000000000000" pitchFamily="2" charset="0"/>
                      </a:endParaRPr>
                    </a:p>
                    <a:p>
                      <a:pPr marL="0" marR="0">
                        <a:lnSpc>
                          <a:spcPct val="115000"/>
                        </a:lnSpc>
                        <a:spcBef>
                          <a:spcPts val="0"/>
                        </a:spcBef>
                        <a:spcAft>
                          <a:spcPts val="0"/>
                        </a:spcAft>
                      </a:pPr>
                      <a:r>
                        <a:rPr lang="vi-VN" sz="1400">
                          <a:effectLst/>
                          <a:latin typeface="Montserrat" panose="00000500000000000000" pitchFamily="2" charset="0"/>
                        </a:rPr>
                        <a:t>MSSV: 20202727</a:t>
                      </a:r>
                      <a:endParaRPr lang="en-US" sz="1400">
                        <a:effectLst/>
                        <a:latin typeface="Montserrat" panose="00000500000000000000" pitchFamily="2" charset="0"/>
                      </a:endParaRPr>
                    </a:p>
                    <a:p>
                      <a:pPr marL="0" marR="0">
                        <a:lnSpc>
                          <a:spcPct val="115000"/>
                        </a:lnSpc>
                        <a:spcBef>
                          <a:spcPts val="0"/>
                        </a:spcBef>
                        <a:spcAft>
                          <a:spcPts val="0"/>
                        </a:spcAft>
                      </a:pPr>
                      <a:r>
                        <a:rPr lang="vi-VN" sz="1400">
                          <a:effectLst/>
                          <a:latin typeface="Montserrat" panose="00000500000000000000" pitchFamily="2" charset="0"/>
                        </a:rPr>
                        <a:t>Phụ trách công việc:</a:t>
                      </a:r>
                      <a:endParaRPr lang="en-US" sz="1400">
                        <a:effectLst/>
                        <a:latin typeface="Montserrat" panose="00000500000000000000" pitchFamily="2" charset="0"/>
                      </a:endParaRPr>
                    </a:p>
                    <a:p>
                      <a:pPr marL="342900" marR="0" lvl="0" indent="-342900">
                        <a:lnSpc>
                          <a:spcPct val="115000"/>
                        </a:lnSpc>
                        <a:spcBef>
                          <a:spcPts val="0"/>
                        </a:spcBef>
                        <a:spcAft>
                          <a:spcPts val="0"/>
                        </a:spcAft>
                        <a:buFont typeface="Calibri" panose="020F0502020204030204" pitchFamily="34" charset="0"/>
                        <a:buChar char="-"/>
                      </a:pPr>
                      <a:r>
                        <a:rPr lang="vi-VN" sz="1400">
                          <a:effectLst/>
                          <a:latin typeface="Montserrat" panose="00000500000000000000" pitchFamily="2" charset="0"/>
                        </a:rPr>
                        <a:t>Tìm hiểu các bài toán, dự án liên quan.</a:t>
                      </a:r>
                      <a:endParaRPr lang="en-US" sz="1400">
                        <a:effectLst/>
                        <a:latin typeface="Montserrat" panose="00000500000000000000" pitchFamily="2" charset="0"/>
                      </a:endParaRPr>
                    </a:p>
                    <a:p>
                      <a:pPr marL="342900" marR="0" lvl="0" indent="-342900">
                        <a:lnSpc>
                          <a:spcPct val="115000"/>
                        </a:lnSpc>
                        <a:spcBef>
                          <a:spcPts val="0"/>
                        </a:spcBef>
                        <a:spcAft>
                          <a:spcPts val="0"/>
                        </a:spcAft>
                        <a:buFont typeface="Calibri" panose="020F0502020204030204" pitchFamily="34" charset="0"/>
                        <a:buChar char="-"/>
                      </a:pPr>
                      <a:r>
                        <a:rPr lang="vi-VN" sz="1400">
                          <a:effectLst/>
                          <a:latin typeface="Montserrat" panose="00000500000000000000" pitchFamily="2" charset="0"/>
                        </a:rPr>
                        <a:t>Tìm hiểu và tính toán các thông số kỹ thuật của mạng cảm biến.</a:t>
                      </a:r>
                      <a:endParaRPr lang="en-US" sz="1400">
                        <a:effectLst/>
                        <a:latin typeface="Montserrat" panose="00000500000000000000" pitchFamily="2" charset="0"/>
                      </a:endParaRPr>
                    </a:p>
                    <a:p>
                      <a:pPr marL="342900" marR="0" lvl="0" indent="-342900">
                        <a:lnSpc>
                          <a:spcPct val="115000"/>
                        </a:lnSpc>
                        <a:spcBef>
                          <a:spcPts val="0"/>
                        </a:spcBef>
                        <a:spcAft>
                          <a:spcPts val="0"/>
                        </a:spcAft>
                        <a:buFont typeface="Calibri" panose="020F0502020204030204" pitchFamily="34" charset="0"/>
                        <a:buChar char="-"/>
                      </a:pPr>
                      <a:r>
                        <a:rPr lang="vi-VN" sz="1400">
                          <a:effectLst/>
                          <a:latin typeface="Montserrat" panose="00000500000000000000" pitchFamily="2" charset="0"/>
                        </a:rPr>
                        <a:t>Lên phương án thiết kế phần mềm</a:t>
                      </a:r>
                      <a:r>
                        <a:rPr lang="en-US" sz="1400">
                          <a:effectLst/>
                          <a:latin typeface="Montserrat" panose="00000500000000000000" pitchFamily="2" charset="0"/>
                        </a:rPr>
                        <a:t> PC </a:t>
                      </a:r>
                      <a:r>
                        <a:rPr lang="vi-VN" sz="1400">
                          <a:effectLst/>
                          <a:latin typeface="Montserrat" panose="00000500000000000000" pitchFamily="2" charset="0"/>
                        </a:rPr>
                        <a:t>.</a:t>
                      </a:r>
                      <a:endParaRPr lang="en-US" sz="1400">
                        <a:effectLst/>
                        <a:latin typeface="Montserrat" panose="00000500000000000000" pitchFamily="2" charset="0"/>
                      </a:endParaRPr>
                    </a:p>
                    <a:p>
                      <a:pPr marL="342900" marR="0" lvl="0" indent="-342900">
                        <a:lnSpc>
                          <a:spcPct val="115000"/>
                        </a:lnSpc>
                        <a:spcBef>
                          <a:spcPts val="0"/>
                        </a:spcBef>
                        <a:spcAft>
                          <a:spcPts val="0"/>
                        </a:spcAft>
                        <a:buFont typeface="Calibri" panose="020F0502020204030204" pitchFamily="34" charset="0"/>
                        <a:buChar char="-"/>
                      </a:pPr>
                      <a:r>
                        <a:rPr lang="vi-VN" sz="1400">
                          <a:effectLst/>
                          <a:latin typeface="Montserrat" panose="00000500000000000000" pitchFamily="2" charset="0"/>
                        </a:rPr>
                        <a:t>Thiết kế phần mềm</a:t>
                      </a:r>
                      <a:r>
                        <a:rPr lang="en-US" sz="1400">
                          <a:effectLst/>
                          <a:latin typeface="Montserrat" panose="00000500000000000000" pitchFamily="2" charset="0"/>
                        </a:rPr>
                        <a:t> PC</a:t>
                      </a:r>
                      <a:r>
                        <a:rPr lang="vi-VN" sz="1400">
                          <a:effectLst/>
                          <a:latin typeface="Montserrat" panose="00000500000000000000" pitchFamily="2" charset="0"/>
                        </a:rPr>
                        <a:t>.</a:t>
                      </a:r>
                      <a:endParaRPr lang="en-US" sz="1400">
                        <a:effectLst/>
                        <a:latin typeface="Montserrat" panose="00000500000000000000" pitchFamily="2" charset="0"/>
                      </a:endParaRPr>
                    </a:p>
                    <a:p>
                      <a:pPr marL="342900" marR="0" lvl="0" indent="-342900">
                        <a:lnSpc>
                          <a:spcPct val="115000"/>
                        </a:lnSpc>
                        <a:spcBef>
                          <a:spcPts val="0"/>
                        </a:spcBef>
                        <a:spcAft>
                          <a:spcPts val="0"/>
                        </a:spcAft>
                        <a:buFont typeface="Calibri" panose="020F0502020204030204" pitchFamily="34" charset="0"/>
                        <a:buChar char="-"/>
                      </a:pPr>
                      <a:r>
                        <a:rPr lang="vi-VN" sz="1400">
                          <a:effectLst/>
                          <a:latin typeface="Montserrat" panose="00000500000000000000" pitchFamily="2" charset="0"/>
                        </a:rPr>
                        <a:t>Hỗ trợ thiết kế phần cứng.</a:t>
                      </a:r>
                      <a:endParaRPr lang="en-US" sz="1400">
                        <a:effectLst/>
                        <a:latin typeface="Montserrat" panose="00000500000000000000" pitchFamily="2" charset="0"/>
                      </a:endParaRPr>
                    </a:p>
                    <a:p>
                      <a:pPr marL="0" marR="0">
                        <a:lnSpc>
                          <a:spcPct val="115000"/>
                        </a:lnSpc>
                        <a:spcBef>
                          <a:spcPts val="0"/>
                        </a:spcBef>
                        <a:spcAft>
                          <a:spcPts val="0"/>
                        </a:spcAft>
                      </a:pPr>
                      <a:r>
                        <a:rPr lang="vi-VN" sz="1400">
                          <a:effectLst/>
                          <a:latin typeface="Montserrat" panose="00000500000000000000" pitchFamily="2" charset="0"/>
                        </a:rPr>
                        <a:t> </a:t>
                      </a:r>
                      <a:endParaRPr lang="en-US" sz="1400">
                        <a:effectLst/>
                        <a:latin typeface="Montserrat" panose="00000500000000000000" pitchFamily="2" charset="0"/>
                        <a:ea typeface="SimSun" panose="02010600030101010101" pitchFamily="2" charset="-122"/>
                      </a:endParaRPr>
                    </a:p>
                  </a:txBody>
                  <a:tcPr marL="58618" marR="58618" marT="0" marB="0"/>
                </a:tc>
                <a:extLst>
                  <a:ext uri="{0D108BD9-81ED-4DB2-BD59-A6C34878D82A}">
                    <a16:rowId xmlns:a16="http://schemas.microsoft.com/office/drawing/2014/main" val="3990609479"/>
                  </a:ext>
                </a:extLst>
              </a:tr>
            </a:tbl>
          </a:graphicData>
        </a:graphic>
      </p:graphicFrame>
      <p:pic>
        <p:nvPicPr>
          <p:cNvPr id="7" name="Picture 2">
            <a:extLst>
              <a:ext uri="{FF2B5EF4-FFF2-40B4-BE49-F238E27FC236}">
                <a16:creationId xmlns:a16="http://schemas.microsoft.com/office/drawing/2014/main" id="{9670586F-FDEC-3D5D-F849-EA7420AD0B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6212" y="1080330"/>
            <a:ext cx="1677986" cy="2348670"/>
          </a:xfrm>
          <a:prstGeom prst="rect">
            <a:avLst/>
          </a:prstGeom>
          <a:extLst>
            <a:ext uri="{909E8E84-426E-40DD-AFC4-6F175D3DCCD1}">
              <a14:hiddenFill xmlns:a14="http://schemas.microsoft.com/office/drawing/2010/main">
                <a:solidFill>
                  <a:srgbClr val="FFFFFF"/>
                </a:solidFill>
              </a14:hiddenFill>
            </a:ext>
          </a:extLst>
        </p:spPr>
      </p:pic>
      <p:pic>
        <p:nvPicPr>
          <p:cNvPr id="8" name="Picture 1">
            <a:extLst>
              <a:ext uri="{FF2B5EF4-FFF2-40B4-BE49-F238E27FC236}">
                <a16:creationId xmlns:a16="http://schemas.microsoft.com/office/drawing/2014/main" id="{972FCECF-5571-D019-22FD-D2BBFBF3BB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5215" y="3626904"/>
            <a:ext cx="1739979" cy="2395316"/>
          </a:xfrm>
          <a:prstGeom prst="rect">
            <a:avLst/>
          </a:prstGeom>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3640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5</a:t>
            </a:fld>
            <a:endParaRPr lang="en-US" dirty="0"/>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p:txBody>
          <a:bodyPr/>
          <a:lstStyle/>
          <a:p>
            <a:r>
              <a:rPr lang="en-US"/>
              <a:t>II. TỔNG QUAN ĐỀ TÀI</a:t>
            </a:r>
          </a:p>
        </p:txBody>
      </p:sp>
      <p:sp>
        <p:nvSpPr>
          <p:cNvPr id="5" name="TextBox 4">
            <a:extLst>
              <a:ext uri="{FF2B5EF4-FFF2-40B4-BE49-F238E27FC236}">
                <a16:creationId xmlns:a16="http://schemas.microsoft.com/office/drawing/2014/main" id="{0661B352-34D6-DD76-0BC2-63D4D3EF3E0C}"/>
              </a:ext>
            </a:extLst>
          </p:cNvPr>
          <p:cNvSpPr txBox="1"/>
          <p:nvPr/>
        </p:nvSpPr>
        <p:spPr>
          <a:xfrm>
            <a:off x="235077" y="933061"/>
            <a:ext cx="8171805" cy="369332"/>
          </a:xfrm>
          <a:prstGeom prst="rect">
            <a:avLst/>
          </a:prstGeom>
          <a:noFill/>
        </p:spPr>
        <p:txBody>
          <a:bodyPr wrap="square" rtlCol="0">
            <a:spAutoFit/>
          </a:bodyPr>
          <a:lstStyle/>
          <a:p>
            <a:pPr algn="ctr"/>
            <a:r>
              <a:rPr lang="en-US" b="1"/>
              <a:t>YÊU CẦU HỆ THỐNG ĐO NHIỆT ĐỘ</a:t>
            </a:r>
          </a:p>
        </p:txBody>
      </p:sp>
      <p:graphicFrame>
        <p:nvGraphicFramePr>
          <p:cNvPr id="7" name="Table 6">
            <a:extLst>
              <a:ext uri="{FF2B5EF4-FFF2-40B4-BE49-F238E27FC236}">
                <a16:creationId xmlns:a16="http://schemas.microsoft.com/office/drawing/2014/main" id="{75BAF327-EB74-068B-638E-D096C17542E1}"/>
              </a:ext>
            </a:extLst>
          </p:cNvPr>
          <p:cNvGraphicFramePr>
            <a:graphicFrameLocks noGrp="1"/>
          </p:cNvGraphicFramePr>
          <p:nvPr>
            <p:extLst>
              <p:ext uri="{D42A27DB-BD31-4B8C-83A1-F6EECF244321}">
                <p14:modId xmlns:p14="http://schemas.microsoft.com/office/powerpoint/2010/main" val="1672846038"/>
              </p:ext>
            </p:extLst>
          </p:nvPr>
        </p:nvGraphicFramePr>
        <p:xfrm>
          <a:off x="235077" y="1308343"/>
          <a:ext cx="4012458" cy="4965949"/>
        </p:xfrm>
        <a:graphic>
          <a:graphicData uri="http://schemas.openxmlformats.org/drawingml/2006/table">
            <a:tbl>
              <a:tblPr firstRow="1" firstCol="1" bandRow="1">
                <a:tableStyleId>{5940675A-B579-460E-94D1-54222C63F5DA}</a:tableStyleId>
              </a:tblPr>
              <a:tblGrid>
                <a:gridCol w="328124">
                  <a:extLst>
                    <a:ext uri="{9D8B030D-6E8A-4147-A177-3AD203B41FA5}">
                      <a16:colId xmlns:a16="http://schemas.microsoft.com/office/drawing/2014/main" val="3104095530"/>
                    </a:ext>
                  </a:extLst>
                </a:gridCol>
                <a:gridCol w="1887121">
                  <a:extLst>
                    <a:ext uri="{9D8B030D-6E8A-4147-A177-3AD203B41FA5}">
                      <a16:colId xmlns:a16="http://schemas.microsoft.com/office/drawing/2014/main" val="1944091661"/>
                    </a:ext>
                  </a:extLst>
                </a:gridCol>
                <a:gridCol w="1222105">
                  <a:extLst>
                    <a:ext uri="{9D8B030D-6E8A-4147-A177-3AD203B41FA5}">
                      <a16:colId xmlns:a16="http://schemas.microsoft.com/office/drawing/2014/main" val="867153520"/>
                    </a:ext>
                  </a:extLst>
                </a:gridCol>
                <a:gridCol w="575108">
                  <a:extLst>
                    <a:ext uri="{9D8B030D-6E8A-4147-A177-3AD203B41FA5}">
                      <a16:colId xmlns:a16="http://schemas.microsoft.com/office/drawing/2014/main" val="3540394950"/>
                    </a:ext>
                  </a:extLst>
                </a:gridCol>
              </a:tblGrid>
              <a:tr h="393457">
                <a:tc>
                  <a:txBody>
                    <a:bodyPr/>
                    <a:lstStyle/>
                    <a:p>
                      <a:pPr marL="0" marR="0" algn="ctr">
                        <a:lnSpc>
                          <a:spcPct val="115000"/>
                        </a:lnSpc>
                        <a:spcBef>
                          <a:spcPts val="0"/>
                        </a:spcBef>
                        <a:spcAft>
                          <a:spcPts val="0"/>
                        </a:spcAft>
                      </a:pPr>
                      <a:r>
                        <a:rPr lang="en-US" sz="1000" b="1">
                          <a:effectLst/>
                          <a:latin typeface="Montserrat" panose="00000500000000000000" pitchFamily="2" charset="0"/>
                        </a:rPr>
                        <a:t>TT</a:t>
                      </a:r>
                      <a:endParaRPr lang="en-US" sz="1600" b="1">
                        <a:effectLst/>
                        <a:latin typeface="Montserrat" panose="00000500000000000000" pitchFamily="2" charset="0"/>
                        <a:ea typeface="DengXian" panose="02010600030101010101" pitchFamily="2" charset="-122"/>
                      </a:endParaRPr>
                    </a:p>
                  </a:txBody>
                  <a:tcPr marL="39635" marR="39635" marT="39635" marB="39635"/>
                </a:tc>
                <a:tc>
                  <a:txBody>
                    <a:bodyPr/>
                    <a:lstStyle/>
                    <a:p>
                      <a:pPr marL="0" marR="0" algn="ctr">
                        <a:lnSpc>
                          <a:spcPct val="115000"/>
                        </a:lnSpc>
                        <a:spcBef>
                          <a:spcPts val="0"/>
                        </a:spcBef>
                        <a:spcAft>
                          <a:spcPts val="0"/>
                        </a:spcAft>
                      </a:pPr>
                      <a:r>
                        <a:rPr lang="en-US" sz="1000" b="1">
                          <a:effectLst/>
                          <a:latin typeface="Montserrat" panose="00000500000000000000" pitchFamily="2" charset="0"/>
                        </a:rPr>
                        <a:t>Nội dung</a:t>
                      </a:r>
                      <a:endParaRPr lang="en-US" sz="1600" b="1">
                        <a:effectLst/>
                        <a:latin typeface="Montserrat" panose="00000500000000000000" pitchFamily="2" charset="0"/>
                        <a:ea typeface="DengXian" panose="02010600030101010101" pitchFamily="2" charset="-122"/>
                      </a:endParaRPr>
                    </a:p>
                  </a:txBody>
                  <a:tcPr marL="39635" marR="39635" marT="39635" marB="39635"/>
                </a:tc>
                <a:tc>
                  <a:txBody>
                    <a:bodyPr/>
                    <a:lstStyle/>
                    <a:p>
                      <a:pPr marL="0" marR="0" algn="ctr">
                        <a:lnSpc>
                          <a:spcPct val="115000"/>
                        </a:lnSpc>
                        <a:spcBef>
                          <a:spcPts val="0"/>
                        </a:spcBef>
                        <a:spcAft>
                          <a:spcPts val="0"/>
                        </a:spcAft>
                      </a:pPr>
                      <a:r>
                        <a:rPr lang="en-US" sz="1000" b="1">
                          <a:effectLst/>
                          <a:latin typeface="Montserrat" panose="00000500000000000000" pitchFamily="2" charset="0"/>
                        </a:rPr>
                        <a:t>Chức năng</a:t>
                      </a:r>
                      <a:endParaRPr lang="en-US" sz="1600" b="1">
                        <a:effectLst/>
                        <a:latin typeface="Montserrat" panose="00000500000000000000" pitchFamily="2" charset="0"/>
                        <a:ea typeface="DengXian" panose="02010600030101010101" pitchFamily="2" charset="-122"/>
                      </a:endParaRPr>
                    </a:p>
                  </a:txBody>
                  <a:tcPr marL="0" marR="0" marT="0" marB="0"/>
                </a:tc>
                <a:tc>
                  <a:txBody>
                    <a:bodyPr/>
                    <a:lstStyle/>
                    <a:p>
                      <a:pPr marL="0" marR="0" algn="ctr">
                        <a:lnSpc>
                          <a:spcPct val="115000"/>
                        </a:lnSpc>
                        <a:spcBef>
                          <a:spcPts val="0"/>
                        </a:spcBef>
                        <a:spcAft>
                          <a:spcPts val="0"/>
                        </a:spcAft>
                      </a:pPr>
                      <a:r>
                        <a:rPr lang="en-US" sz="1000" b="1">
                          <a:effectLst/>
                          <a:latin typeface="Montserrat" panose="00000500000000000000" pitchFamily="2" charset="0"/>
                        </a:rPr>
                        <a:t>Mức độ ưu tiên</a:t>
                      </a:r>
                      <a:endParaRPr lang="en-US" sz="1600" b="1">
                        <a:effectLst/>
                        <a:latin typeface="Montserrat" panose="00000500000000000000" pitchFamily="2" charset="0"/>
                        <a:ea typeface="DengXian" panose="02010600030101010101" pitchFamily="2" charset="-122"/>
                      </a:endParaRPr>
                    </a:p>
                  </a:txBody>
                  <a:tcPr marL="0" marR="0" marT="0" marB="0"/>
                </a:tc>
                <a:extLst>
                  <a:ext uri="{0D108BD9-81ED-4DB2-BD59-A6C34878D82A}">
                    <a16:rowId xmlns:a16="http://schemas.microsoft.com/office/drawing/2014/main" val="1099598293"/>
                  </a:ext>
                </a:extLst>
              </a:tr>
              <a:tr h="669304">
                <a:tc>
                  <a:txBody>
                    <a:bodyPr/>
                    <a:lstStyle/>
                    <a:p>
                      <a:pPr marL="0" marR="0" algn="ctr">
                        <a:lnSpc>
                          <a:spcPct val="115000"/>
                        </a:lnSpc>
                        <a:spcBef>
                          <a:spcPts val="0"/>
                        </a:spcBef>
                        <a:spcAft>
                          <a:spcPts val="0"/>
                        </a:spcAft>
                      </a:pPr>
                      <a:r>
                        <a:rPr lang="en-US" sz="1000">
                          <a:effectLst/>
                          <a:latin typeface="Montserrat" panose="00000500000000000000" pitchFamily="2" charset="0"/>
                        </a:rPr>
                        <a:t>1</a:t>
                      </a:r>
                      <a:endParaRPr lang="en-US" sz="1600">
                        <a:effectLst/>
                        <a:latin typeface="Montserrat" panose="00000500000000000000" pitchFamily="2" charset="0"/>
                        <a:ea typeface="DengXian" panose="02010600030101010101" pitchFamily="2" charset="-122"/>
                      </a:endParaRPr>
                    </a:p>
                  </a:txBody>
                  <a:tcPr marL="39635" marR="39635" marT="39635" marB="39635"/>
                </a:tc>
                <a:tc>
                  <a:txBody>
                    <a:bodyPr/>
                    <a:lstStyle/>
                    <a:p>
                      <a:pPr marL="0" marR="0">
                        <a:lnSpc>
                          <a:spcPct val="115000"/>
                        </a:lnSpc>
                        <a:spcBef>
                          <a:spcPts val="0"/>
                        </a:spcBef>
                        <a:spcAft>
                          <a:spcPts val="0"/>
                        </a:spcAft>
                      </a:pPr>
                      <a:r>
                        <a:rPr lang="en-US" sz="1000">
                          <a:effectLst/>
                          <a:latin typeface="Montserrat" panose="00000500000000000000" pitchFamily="2" charset="0"/>
                        </a:rPr>
                        <a:t>- Dải đo: 25</a:t>
                      </a:r>
                      <a:r>
                        <a:rPr lang="en-US" sz="1000" baseline="30000">
                          <a:effectLst/>
                          <a:latin typeface="Montserrat" panose="00000500000000000000" pitchFamily="2" charset="0"/>
                        </a:rPr>
                        <a:t>o</a:t>
                      </a:r>
                      <a:r>
                        <a:rPr lang="en-US" sz="1000">
                          <a:effectLst/>
                          <a:latin typeface="Montserrat" panose="00000500000000000000" pitchFamily="2" charset="0"/>
                        </a:rPr>
                        <a:t>C ÷ 150</a:t>
                      </a:r>
                      <a:r>
                        <a:rPr lang="en-US" sz="1000" baseline="30000">
                          <a:effectLst/>
                          <a:latin typeface="Montserrat" panose="00000500000000000000" pitchFamily="2" charset="0"/>
                        </a:rPr>
                        <a:t>o</a:t>
                      </a:r>
                      <a:r>
                        <a:rPr lang="en-US" sz="1000">
                          <a:effectLst/>
                          <a:latin typeface="Montserrat" panose="00000500000000000000" pitchFamily="2" charset="0"/>
                        </a:rPr>
                        <a:t>C</a:t>
                      </a:r>
                      <a:endParaRPr lang="en-US" sz="1600">
                        <a:effectLst/>
                        <a:latin typeface="Montserrat" panose="00000500000000000000" pitchFamily="2" charset="0"/>
                      </a:endParaRPr>
                    </a:p>
                    <a:p>
                      <a:pPr marL="0" marR="0">
                        <a:lnSpc>
                          <a:spcPct val="115000"/>
                        </a:lnSpc>
                        <a:spcBef>
                          <a:spcPts val="0"/>
                        </a:spcBef>
                        <a:spcAft>
                          <a:spcPts val="0"/>
                        </a:spcAft>
                      </a:pPr>
                      <a:r>
                        <a:rPr lang="en-US" sz="1000">
                          <a:effectLst/>
                          <a:latin typeface="Montserrat" panose="00000500000000000000" pitchFamily="2" charset="0"/>
                        </a:rPr>
                        <a:t>- Độ chính xác: 1</a:t>
                      </a:r>
                      <a:r>
                        <a:rPr lang="en-US" sz="1000" baseline="30000">
                          <a:effectLst/>
                          <a:latin typeface="Montserrat" panose="00000500000000000000" pitchFamily="2" charset="0"/>
                        </a:rPr>
                        <a:t>o</a:t>
                      </a:r>
                      <a:r>
                        <a:rPr lang="en-US" sz="1000">
                          <a:effectLst/>
                          <a:latin typeface="Montserrat" panose="00000500000000000000" pitchFamily="2" charset="0"/>
                        </a:rPr>
                        <a:t>C</a:t>
                      </a:r>
                      <a:endParaRPr lang="en-US" sz="1600">
                        <a:effectLst/>
                        <a:latin typeface="Montserrat" panose="00000500000000000000" pitchFamily="2" charset="0"/>
                      </a:endParaRPr>
                    </a:p>
                    <a:p>
                      <a:pPr marL="0" marR="0">
                        <a:lnSpc>
                          <a:spcPct val="115000"/>
                        </a:lnSpc>
                        <a:spcBef>
                          <a:spcPts val="0"/>
                        </a:spcBef>
                        <a:spcAft>
                          <a:spcPts val="0"/>
                        </a:spcAft>
                      </a:pPr>
                      <a:r>
                        <a:rPr lang="en-US" sz="1000">
                          <a:effectLst/>
                          <a:latin typeface="Montserrat" panose="00000500000000000000" pitchFamily="2" charset="0"/>
                        </a:rPr>
                        <a:t>- Độ phân giải hiển thị: 0.1</a:t>
                      </a:r>
                      <a:r>
                        <a:rPr lang="en-US" sz="1000" baseline="30000">
                          <a:effectLst/>
                          <a:latin typeface="Montserrat" panose="00000500000000000000" pitchFamily="2" charset="0"/>
                        </a:rPr>
                        <a:t>o</a:t>
                      </a:r>
                      <a:r>
                        <a:rPr lang="en-US" sz="1000">
                          <a:effectLst/>
                          <a:latin typeface="Montserrat" panose="00000500000000000000" pitchFamily="2" charset="0"/>
                        </a:rPr>
                        <a:t>C</a:t>
                      </a:r>
                      <a:endParaRPr lang="en-US" sz="1600">
                        <a:effectLst/>
                        <a:latin typeface="Montserrat" panose="00000500000000000000" pitchFamily="2" charset="0"/>
                        <a:ea typeface="DengXian" panose="02010600030101010101" pitchFamily="2" charset="-122"/>
                      </a:endParaRPr>
                    </a:p>
                  </a:txBody>
                  <a:tcPr marL="39635" marR="39635" marT="39635" marB="39635"/>
                </a:tc>
                <a:tc>
                  <a:txBody>
                    <a:bodyPr/>
                    <a:lstStyle/>
                    <a:p>
                      <a:pPr marL="0" marR="0" algn="l">
                        <a:lnSpc>
                          <a:spcPct val="115000"/>
                        </a:lnSpc>
                        <a:spcBef>
                          <a:spcPts val="0"/>
                        </a:spcBef>
                        <a:spcAft>
                          <a:spcPts val="0"/>
                        </a:spcAft>
                      </a:pPr>
                      <a:r>
                        <a:rPr lang="en-US" sz="1000">
                          <a:effectLst/>
                          <a:latin typeface="Montserrat" panose="00000500000000000000" pitchFamily="2" charset="0"/>
                        </a:rPr>
                        <a:t> - Đo lường, ghi và gửi dữ liệu đo</a:t>
                      </a:r>
                      <a:endParaRPr lang="en-US" sz="1600">
                        <a:effectLst/>
                        <a:latin typeface="Montserrat" panose="00000500000000000000" pitchFamily="2" charset="0"/>
                      </a:endParaRPr>
                    </a:p>
                    <a:p>
                      <a:pPr marL="0" marR="0" algn="l">
                        <a:lnSpc>
                          <a:spcPct val="115000"/>
                        </a:lnSpc>
                        <a:spcBef>
                          <a:spcPts val="0"/>
                        </a:spcBef>
                        <a:spcAft>
                          <a:spcPts val="0"/>
                        </a:spcAft>
                      </a:pPr>
                      <a:r>
                        <a:rPr lang="en-US" sz="1000">
                          <a:effectLst/>
                          <a:latin typeface="Montserrat" panose="00000500000000000000" pitchFamily="2" charset="0"/>
                        </a:rPr>
                        <a:t> </a:t>
                      </a:r>
                      <a:endParaRPr lang="en-US" sz="1600">
                        <a:effectLst/>
                        <a:latin typeface="Montserrat" panose="00000500000000000000" pitchFamily="2" charset="0"/>
                        <a:ea typeface="DengXian" panose="02010600030101010101" pitchFamily="2" charset="-122"/>
                      </a:endParaRPr>
                    </a:p>
                  </a:txBody>
                  <a:tcPr marL="0" marR="0" marT="0" marB="0"/>
                </a:tc>
                <a:tc>
                  <a:txBody>
                    <a:bodyPr/>
                    <a:lstStyle/>
                    <a:p>
                      <a:pPr marL="0" marR="0" algn="ctr">
                        <a:lnSpc>
                          <a:spcPct val="115000"/>
                        </a:lnSpc>
                        <a:spcBef>
                          <a:spcPts val="0"/>
                        </a:spcBef>
                        <a:spcAft>
                          <a:spcPts val="0"/>
                        </a:spcAft>
                      </a:pPr>
                      <a:r>
                        <a:rPr lang="en-US" sz="1000">
                          <a:effectLst/>
                          <a:latin typeface="Montserrat" panose="00000500000000000000" pitchFamily="2" charset="0"/>
                        </a:rPr>
                        <a:t>3</a:t>
                      </a:r>
                      <a:endParaRPr lang="en-US" sz="1600">
                        <a:effectLst/>
                        <a:latin typeface="Montserrat" panose="00000500000000000000" pitchFamily="2" charset="0"/>
                        <a:ea typeface="DengXian" panose="02010600030101010101" pitchFamily="2" charset="-122"/>
                      </a:endParaRPr>
                    </a:p>
                  </a:txBody>
                  <a:tcPr marL="0" marR="0" marT="0" marB="0"/>
                </a:tc>
                <a:extLst>
                  <a:ext uri="{0D108BD9-81ED-4DB2-BD59-A6C34878D82A}">
                    <a16:rowId xmlns:a16="http://schemas.microsoft.com/office/drawing/2014/main" val="906689869"/>
                  </a:ext>
                </a:extLst>
              </a:tr>
              <a:tr h="1918135">
                <a:tc>
                  <a:txBody>
                    <a:bodyPr/>
                    <a:lstStyle/>
                    <a:p>
                      <a:pPr marL="0" marR="0" algn="ctr">
                        <a:lnSpc>
                          <a:spcPct val="115000"/>
                        </a:lnSpc>
                        <a:spcBef>
                          <a:spcPts val="0"/>
                        </a:spcBef>
                        <a:spcAft>
                          <a:spcPts val="0"/>
                        </a:spcAft>
                      </a:pPr>
                      <a:r>
                        <a:rPr lang="en-US" sz="1000">
                          <a:effectLst/>
                          <a:latin typeface="Montserrat" panose="00000500000000000000" pitchFamily="2" charset="0"/>
                        </a:rPr>
                        <a:t>2</a:t>
                      </a:r>
                      <a:endParaRPr lang="en-US" sz="1600">
                        <a:effectLst/>
                        <a:latin typeface="Montserrat" panose="00000500000000000000" pitchFamily="2" charset="0"/>
                        <a:ea typeface="DengXian" panose="02010600030101010101" pitchFamily="2" charset="-122"/>
                      </a:endParaRPr>
                    </a:p>
                  </a:txBody>
                  <a:tcPr marL="39635" marR="39635" marT="39635" marB="39635">
                    <a:solidFill>
                      <a:schemeClr val="accent1">
                        <a:lumMod val="20000"/>
                        <a:lumOff val="80000"/>
                      </a:schemeClr>
                    </a:solidFill>
                  </a:tcPr>
                </a:tc>
                <a:tc>
                  <a:txBody>
                    <a:bodyPr/>
                    <a:lstStyle/>
                    <a:p>
                      <a:pPr marL="0" marR="0">
                        <a:lnSpc>
                          <a:spcPct val="115000"/>
                        </a:lnSpc>
                        <a:spcBef>
                          <a:spcPts val="0"/>
                        </a:spcBef>
                        <a:spcAft>
                          <a:spcPts val="0"/>
                        </a:spcAft>
                      </a:pPr>
                      <a:r>
                        <a:rPr lang="en-US" sz="1000">
                          <a:effectLst/>
                          <a:latin typeface="Montserrat" panose="00000500000000000000" pitchFamily="2" charset="0"/>
                        </a:rPr>
                        <a:t>- </a:t>
                      </a:r>
                      <a:r>
                        <a:rPr lang="vi-VN" sz="1000">
                          <a:effectLst/>
                          <a:latin typeface="Montserrat" panose="00000500000000000000" pitchFamily="2" charset="0"/>
                        </a:rPr>
                        <a:t>Nguồn pin, thời gian hoạt động của thiết bị là 4h (nâng cao: 8h).</a:t>
                      </a:r>
                      <a:endParaRPr lang="en-US" sz="1600">
                        <a:effectLst/>
                        <a:latin typeface="Montserrat" panose="00000500000000000000" pitchFamily="2" charset="0"/>
                      </a:endParaRPr>
                    </a:p>
                    <a:p>
                      <a:pPr marL="0" marR="0">
                        <a:lnSpc>
                          <a:spcPct val="115000"/>
                        </a:lnSpc>
                        <a:spcBef>
                          <a:spcPts val="0"/>
                        </a:spcBef>
                        <a:spcAft>
                          <a:spcPts val="0"/>
                        </a:spcAft>
                      </a:pPr>
                      <a:r>
                        <a:rPr lang="vi-VN" sz="1000">
                          <a:effectLst/>
                          <a:latin typeface="Montserrat" panose="00000500000000000000" pitchFamily="2" charset="0"/>
                        </a:rPr>
                        <a:t>- Pin có thể sạc trực tiếp trên máy hoặc tháo ra ngoài.</a:t>
                      </a:r>
                      <a:endParaRPr lang="en-US" sz="1600">
                        <a:effectLst/>
                        <a:latin typeface="Montserrat" panose="00000500000000000000" pitchFamily="2" charset="0"/>
                        <a:ea typeface="DengXian" panose="02010600030101010101" pitchFamily="2" charset="-122"/>
                      </a:endParaRPr>
                    </a:p>
                  </a:txBody>
                  <a:tcPr marL="39635" marR="39635" marT="39635" marB="39635">
                    <a:solidFill>
                      <a:schemeClr val="accent1">
                        <a:lumMod val="20000"/>
                        <a:lumOff val="80000"/>
                      </a:schemeClr>
                    </a:solidFill>
                  </a:tcPr>
                </a:tc>
                <a:tc>
                  <a:txBody>
                    <a:bodyPr/>
                    <a:lstStyle/>
                    <a:p>
                      <a:pPr marL="0" marR="0" algn="l">
                        <a:lnSpc>
                          <a:spcPct val="115000"/>
                        </a:lnSpc>
                        <a:spcBef>
                          <a:spcPts val="0"/>
                        </a:spcBef>
                        <a:spcAft>
                          <a:spcPts val="0"/>
                        </a:spcAft>
                      </a:pPr>
                      <a:r>
                        <a:rPr lang="vi-VN" sz="1000">
                          <a:effectLst/>
                          <a:latin typeface="Montserrat" panose="00000500000000000000" pitchFamily="2" charset="0"/>
                        </a:rPr>
                        <a:t> - Cấp nguồn cho node cảm biến</a:t>
                      </a:r>
                      <a:endParaRPr lang="en-US" sz="1600">
                        <a:effectLst/>
                        <a:latin typeface="Montserrat" panose="00000500000000000000" pitchFamily="2" charset="0"/>
                      </a:endParaRPr>
                    </a:p>
                    <a:p>
                      <a:pPr marL="0" marR="0" algn="l">
                        <a:lnSpc>
                          <a:spcPct val="115000"/>
                        </a:lnSpc>
                        <a:spcBef>
                          <a:spcPts val="0"/>
                        </a:spcBef>
                        <a:spcAft>
                          <a:spcPts val="0"/>
                        </a:spcAft>
                      </a:pPr>
                      <a:r>
                        <a:rPr lang="en-US" sz="1000">
                          <a:effectLst/>
                          <a:latin typeface="Montserrat" panose="00000500000000000000" pitchFamily="2" charset="0"/>
                        </a:rPr>
                        <a:t>- Sử dụng pin 18650 và    module sạc.</a:t>
                      </a:r>
                      <a:endParaRPr lang="en-US" sz="1600">
                        <a:effectLst/>
                        <a:latin typeface="Montserrat" panose="00000500000000000000" pitchFamily="2" charset="0"/>
                      </a:endParaRPr>
                    </a:p>
                    <a:p>
                      <a:pPr marL="0" marR="0" algn="l">
                        <a:lnSpc>
                          <a:spcPct val="115000"/>
                        </a:lnSpc>
                        <a:spcBef>
                          <a:spcPts val="0"/>
                        </a:spcBef>
                        <a:spcAft>
                          <a:spcPts val="0"/>
                        </a:spcAft>
                      </a:pPr>
                      <a:r>
                        <a:rPr lang="en-US" sz="1000">
                          <a:effectLst/>
                          <a:latin typeface="Montserrat" panose="00000500000000000000" pitchFamily="2" charset="0"/>
                        </a:rPr>
                        <a:t>- Tính toán công suất tiêu thụ. Đặt ra yêu cầu tiết kiệm công suất,</a:t>
                      </a:r>
                      <a:endParaRPr lang="en-US" sz="1600">
                        <a:effectLst/>
                        <a:latin typeface="Montserrat" panose="00000500000000000000" pitchFamily="2" charset="0"/>
                      </a:endParaRPr>
                    </a:p>
                    <a:p>
                      <a:pPr marL="0" marR="0" algn="l">
                        <a:lnSpc>
                          <a:spcPct val="115000"/>
                        </a:lnSpc>
                        <a:spcBef>
                          <a:spcPts val="0"/>
                        </a:spcBef>
                        <a:spcAft>
                          <a:spcPts val="0"/>
                        </a:spcAft>
                      </a:pPr>
                      <a:r>
                        <a:rPr lang="en-US" sz="1000">
                          <a:effectLst/>
                          <a:latin typeface="Montserrat" panose="00000500000000000000" pitchFamily="2" charset="0"/>
                        </a:rPr>
                        <a:t>- Tính toán suy hao.</a:t>
                      </a:r>
                      <a:endParaRPr lang="en-US" sz="1600">
                        <a:effectLst/>
                        <a:latin typeface="Montserrat" panose="00000500000000000000" pitchFamily="2" charset="0"/>
                        <a:ea typeface="DengXian" panose="02010600030101010101" pitchFamily="2" charset="-122"/>
                      </a:endParaRPr>
                    </a:p>
                  </a:txBody>
                  <a:tcPr marL="0" marR="0" marT="0" marB="0">
                    <a:solidFill>
                      <a:schemeClr val="accent1">
                        <a:lumMod val="20000"/>
                        <a:lumOff val="80000"/>
                      </a:schemeClr>
                    </a:solidFill>
                  </a:tcPr>
                </a:tc>
                <a:tc>
                  <a:txBody>
                    <a:bodyPr/>
                    <a:lstStyle/>
                    <a:p>
                      <a:pPr marL="0" marR="0" algn="ctr">
                        <a:lnSpc>
                          <a:spcPct val="115000"/>
                        </a:lnSpc>
                        <a:spcBef>
                          <a:spcPts val="0"/>
                        </a:spcBef>
                        <a:spcAft>
                          <a:spcPts val="0"/>
                        </a:spcAft>
                      </a:pPr>
                      <a:r>
                        <a:rPr lang="en-US" sz="1000">
                          <a:effectLst/>
                          <a:latin typeface="Montserrat" panose="00000500000000000000" pitchFamily="2" charset="0"/>
                        </a:rPr>
                        <a:t>1</a:t>
                      </a:r>
                      <a:endParaRPr lang="en-US" sz="1600">
                        <a:effectLst/>
                        <a:latin typeface="Montserrat" panose="00000500000000000000" pitchFamily="2" charset="0"/>
                        <a:ea typeface="DengXian" panose="02010600030101010101" pitchFamily="2" charset="-122"/>
                      </a:endParaRPr>
                    </a:p>
                  </a:txBody>
                  <a:tcPr marL="0" marR="0" marT="0" marB="0">
                    <a:solidFill>
                      <a:schemeClr val="accent1">
                        <a:lumMod val="20000"/>
                        <a:lumOff val="80000"/>
                      </a:schemeClr>
                    </a:solidFill>
                  </a:tcPr>
                </a:tc>
                <a:extLst>
                  <a:ext uri="{0D108BD9-81ED-4DB2-BD59-A6C34878D82A}">
                    <a16:rowId xmlns:a16="http://schemas.microsoft.com/office/drawing/2014/main" val="2109633751"/>
                  </a:ext>
                </a:extLst>
              </a:tr>
              <a:tr h="1119972">
                <a:tc>
                  <a:txBody>
                    <a:bodyPr/>
                    <a:lstStyle/>
                    <a:p>
                      <a:pPr marL="0" marR="0" algn="ctr">
                        <a:lnSpc>
                          <a:spcPct val="115000"/>
                        </a:lnSpc>
                        <a:spcBef>
                          <a:spcPts val="0"/>
                        </a:spcBef>
                        <a:spcAft>
                          <a:spcPts val="0"/>
                        </a:spcAft>
                      </a:pPr>
                      <a:r>
                        <a:rPr lang="en-US" sz="1000">
                          <a:effectLst/>
                          <a:latin typeface="Montserrat" panose="00000500000000000000" pitchFamily="2" charset="0"/>
                        </a:rPr>
                        <a:t>3</a:t>
                      </a:r>
                      <a:endParaRPr lang="en-US" sz="1600">
                        <a:effectLst/>
                        <a:latin typeface="Montserrat" panose="00000500000000000000" pitchFamily="2" charset="0"/>
                        <a:ea typeface="DengXian" panose="02010600030101010101" pitchFamily="2" charset="-122"/>
                      </a:endParaRPr>
                    </a:p>
                  </a:txBody>
                  <a:tcPr marL="39635" marR="39635" marT="39635" marB="39635"/>
                </a:tc>
                <a:tc>
                  <a:txBody>
                    <a:bodyPr/>
                    <a:lstStyle/>
                    <a:p>
                      <a:pPr marL="0" marR="0">
                        <a:lnSpc>
                          <a:spcPct val="115000"/>
                        </a:lnSpc>
                        <a:spcBef>
                          <a:spcPts val="0"/>
                        </a:spcBef>
                        <a:spcAft>
                          <a:spcPts val="0"/>
                        </a:spcAft>
                      </a:pPr>
                      <a:r>
                        <a:rPr lang="en-US" sz="1000">
                          <a:effectLst/>
                          <a:latin typeface="Montserrat" panose="00000500000000000000" pitchFamily="2" charset="0"/>
                        </a:rPr>
                        <a:t>- Kích thước (dự kiến): 70x50x100 mm </a:t>
                      </a:r>
                      <a:r>
                        <a:rPr lang="vi-VN" sz="1000">
                          <a:effectLst/>
                          <a:latin typeface="Montserrat" panose="00000500000000000000" pitchFamily="2" charset="0"/>
                        </a:rPr>
                        <a:t>(kiểu trụ để</a:t>
                      </a:r>
                      <a:r>
                        <a:rPr lang="en-US" sz="1000">
                          <a:effectLst/>
                          <a:latin typeface="Montserrat" panose="00000500000000000000" pitchFamily="2" charset="0"/>
                        </a:rPr>
                        <a:t> dễ lắp vào các thiết bị giám sát)</a:t>
                      </a:r>
                      <a:endParaRPr lang="en-US" sz="1600">
                        <a:effectLst/>
                        <a:latin typeface="Montserrat" panose="00000500000000000000" pitchFamily="2" charset="0"/>
                      </a:endParaRPr>
                    </a:p>
                    <a:p>
                      <a:pPr marL="0" marR="0">
                        <a:lnSpc>
                          <a:spcPct val="115000"/>
                        </a:lnSpc>
                        <a:spcBef>
                          <a:spcPts val="0"/>
                        </a:spcBef>
                        <a:spcAft>
                          <a:spcPts val="0"/>
                        </a:spcAft>
                      </a:pPr>
                      <a:r>
                        <a:rPr lang="en-US" sz="1000">
                          <a:effectLst/>
                          <a:latin typeface="Montserrat" panose="00000500000000000000" pitchFamily="2" charset="0"/>
                        </a:rPr>
                        <a:t>- Trọng lượng (dự kiến): &lt;150g.</a:t>
                      </a:r>
                      <a:endParaRPr lang="en-US" sz="1600">
                        <a:effectLst/>
                        <a:latin typeface="Montserrat" panose="00000500000000000000" pitchFamily="2" charset="0"/>
                        <a:ea typeface="DengXian" panose="02010600030101010101" pitchFamily="2" charset="-122"/>
                      </a:endParaRPr>
                    </a:p>
                  </a:txBody>
                  <a:tcPr marL="39635" marR="39635" marT="39635" marB="39635"/>
                </a:tc>
                <a:tc>
                  <a:txBody>
                    <a:bodyPr/>
                    <a:lstStyle/>
                    <a:p>
                      <a:pPr marL="0" marR="0" algn="l">
                        <a:lnSpc>
                          <a:spcPct val="115000"/>
                        </a:lnSpc>
                        <a:spcBef>
                          <a:spcPts val="0"/>
                        </a:spcBef>
                        <a:spcAft>
                          <a:spcPts val="0"/>
                        </a:spcAft>
                      </a:pPr>
                      <a:r>
                        <a:rPr lang="en-US" sz="1000">
                          <a:effectLst/>
                          <a:latin typeface="Montserrat" panose="00000500000000000000" pitchFamily="2" charset="0"/>
                        </a:rPr>
                        <a:t> - Đóng vỏ 70x50x100mm kiểu trụ</a:t>
                      </a:r>
                      <a:endParaRPr lang="en-US" sz="1600">
                        <a:effectLst/>
                        <a:latin typeface="Montserrat" panose="00000500000000000000" pitchFamily="2" charset="0"/>
                        <a:ea typeface="DengXian" panose="02010600030101010101" pitchFamily="2" charset="-122"/>
                      </a:endParaRPr>
                    </a:p>
                  </a:txBody>
                  <a:tcPr marL="0" marR="0" marT="0" marB="0"/>
                </a:tc>
                <a:tc>
                  <a:txBody>
                    <a:bodyPr/>
                    <a:lstStyle/>
                    <a:p>
                      <a:pPr marL="0" marR="0" algn="ctr">
                        <a:lnSpc>
                          <a:spcPct val="115000"/>
                        </a:lnSpc>
                        <a:spcBef>
                          <a:spcPts val="0"/>
                        </a:spcBef>
                        <a:spcAft>
                          <a:spcPts val="0"/>
                        </a:spcAft>
                      </a:pPr>
                      <a:r>
                        <a:rPr lang="en-US" sz="1000">
                          <a:effectLst/>
                          <a:latin typeface="Montserrat" panose="00000500000000000000" pitchFamily="2" charset="0"/>
                        </a:rPr>
                        <a:t>6</a:t>
                      </a:r>
                      <a:endParaRPr lang="en-US" sz="1600">
                        <a:effectLst/>
                        <a:latin typeface="Montserrat" panose="00000500000000000000" pitchFamily="2" charset="0"/>
                        <a:ea typeface="DengXian" panose="02010600030101010101" pitchFamily="2" charset="-122"/>
                      </a:endParaRPr>
                    </a:p>
                  </a:txBody>
                  <a:tcPr marL="0" marR="0" marT="0" marB="0"/>
                </a:tc>
                <a:extLst>
                  <a:ext uri="{0D108BD9-81ED-4DB2-BD59-A6C34878D82A}">
                    <a16:rowId xmlns:a16="http://schemas.microsoft.com/office/drawing/2014/main" val="2410509188"/>
                  </a:ext>
                </a:extLst>
              </a:tr>
              <a:tr h="865081">
                <a:tc>
                  <a:txBody>
                    <a:bodyPr/>
                    <a:lstStyle/>
                    <a:p>
                      <a:pPr marL="0" marR="0" algn="ctr">
                        <a:lnSpc>
                          <a:spcPct val="115000"/>
                        </a:lnSpc>
                        <a:spcBef>
                          <a:spcPts val="0"/>
                        </a:spcBef>
                        <a:spcAft>
                          <a:spcPts val="0"/>
                        </a:spcAft>
                      </a:pPr>
                      <a:r>
                        <a:rPr lang="en-US" sz="1000">
                          <a:effectLst/>
                          <a:latin typeface="Montserrat" panose="00000500000000000000" pitchFamily="2" charset="0"/>
                        </a:rPr>
                        <a:t>4</a:t>
                      </a:r>
                      <a:endParaRPr lang="en-US" sz="1600">
                        <a:effectLst/>
                        <a:latin typeface="Montserrat" panose="00000500000000000000" pitchFamily="2" charset="0"/>
                        <a:ea typeface="DengXian" panose="02010600030101010101" pitchFamily="2" charset="-122"/>
                      </a:endParaRPr>
                    </a:p>
                  </a:txBody>
                  <a:tcPr marL="39635" marR="39635" marT="39635" marB="39635"/>
                </a:tc>
                <a:tc>
                  <a:txBody>
                    <a:bodyPr/>
                    <a:lstStyle/>
                    <a:p>
                      <a:pPr marL="0" marR="0">
                        <a:lnSpc>
                          <a:spcPct val="115000"/>
                        </a:lnSpc>
                        <a:spcBef>
                          <a:spcPts val="0"/>
                        </a:spcBef>
                        <a:spcAft>
                          <a:spcPts val="0"/>
                        </a:spcAft>
                      </a:pPr>
                      <a:r>
                        <a:rPr lang="en-US" sz="1000">
                          <a:effectLst/>
                          <a:latin typeface="Montserrat" panose="00000500000000000000" pitchFamily="2" charset="0"/>
                        </a:rPr>
                        <a:t>- Thời gian đo một </a:t>
                      </a:r>
                      <a:r>
                        <a:rPr lang="vi-VN" sz="1000">
                          <a:effectLst/>
                          <a:latin typeface="Montserrat" panose="00000500000000000000" pitchFamily="2" charset="0"/>
                        </a:rPr>
                        <a:t>mẫu </a:t>
                      </a:r>
                      <a:r>
                        <a:rPr lang="en-US" sz="1000">
                          <a:effectLst/>
                          <a:latin typeface="Montserrat" panose="00000500000000000000" pitchFamily="2" charset="0"/>
                        </a:rPr>
                        <a:t>: &lt;</a:t>
                      </a:r>
                      <a:r>
                        <a:rPr lang="vi-VN" sz="1000">
                          <a:effectLst/>
                          <a:latin typeface="Montserrat" panose="00000500000000000000" pitchFamily="2" charset="0"/>
                        </a:rPr>
                        <a:t>20</a:t>
                      </a:r>
                      <a:r>
                        <a:rPr lang="en-US" sz="1000">
                          <a:effectLst/>
                          <a:latin typeface="Montserrat" panose="00000500000000000000" pitchFamily="2" charset="0"/>
                        </a:rPr>
                        <a:t>s.</a:t>
                      </a:r>
                      <a:r>
                        <a:rPr lang="vi-VN" sz="1000">
                          <a:effectLst/>
                          <a:latin typeface="Montserrat" panose="00000500000000000000" pitchFamily="2" charset="0"/>
                        </a:rPr>
                        <a:t> (nâng cao &lt; 5s)</a:t>
                      </a:r>
                      <a:endParaRPr lang="en-US" sz="1600">
                        <a:effectLst/>
                        <a:latin typeface="Montserrat" panose="00000500000000000000" pitchFamily="2" charset="0"/>
                        <a:ea typeface="DengXian" panose="02010600030101010101" pitchFamily="2" charset="-122"/>
                      </a:endParaRPr>
                    </a:p>
                  </a:txBody>
                  <a:tcPr marL="39635" marR="39635" marT="39635" marB="39635"/>
                </a:tc>
                <a:tc>
                  <a:txBody>
                    <a:bodyPr/>
                    <a:lstStyle/>
                    <a:p>
                      <a:pPr marL="0" marR="0" algn="l">
                        <a:lnSpc>
                          <a:spcPct val="115000"/>
                        </a:lnSpc>
                        <a:spcBef>
                          <a:spcPts val="0"/>
                        </a:spcBef>
                        <a:spcAft>
                          <a:spcPts val="0"/>
                        </a:spcAft>
                      </a:pPr>
                      <a:r>
                        <a:rPr lang="en-US" sz="1000">
                          <a:effectLst/>
                          <a:latin typeface="Montserrat" panose="00000500000000000000" pitchFamily="2" charset="0"/>
                        </a:rPr>
                        <a:t> - Thời gian tổng cộng đọc cảm biến, lưu dữ liệu, truyền tin: LoRa</a:t>
                      </a:r>
                      <a:endParaRPr lang="en-US" sz="1600">
                        <a:effectLst/>
                        <a:latin typeface="Montserrat" panose="00000500000000000000" pitchFamily="2" charset="0"/>
                      </a:endParaRPr>
                    </a:p>
                    <a:p>
                      <a:pPr marL="0" marR="0" algn="l">
                        <a:lnSpc>
                          <a:spcPct val="115000"/>
                        </a:lnSpc>
                        <a:spcBef>
                          <a:spcPts val="0"/>
                        </a:spcBef>
                        <a:spcAft>
                          <a:spcPts val="0"/>
                        </a:spcAft>
                      </a:pPr>
                      <a:r>
                        <a:rPr lang="en-US" sz="1000">
                          <a:effectLst/>
                          <a:latin typeface="Montserrat" panose="00000500000000000000" pitchFamily="2" charset="0"/>
                        </a:rPr>
                        <a:t> </a:t>
                      </a:r>
                      <a:endParaRPr lang="en-US" sz="1600">
                        <a:effectLst/>
                        <a:latin typeface="Montserrat" panose="00000500000000000000" pitchFamily="2" charset="0"/>
                        <a:ea typeface="DengXian" panose="02010600030101010101" pitchFamily="2" charset="-122"/>
                      </a:endParaRPr>
                    </a:p>
                  </a:txBody>
                  <a:tcPr marL="0" marR="0" marT="0" marB="0"/>
                </a:tc>
                <a:tc>
                  <a:txBody>
                    <a:bodyPr/>
                    <a:lstStyle/>
                    <a:p>
                      <a:pPr marL="0" marR="0" algn="ctr">
                        <a:lnSpc>
                          <a:spcPct val="115000"/>
                        </a:lnSpc>
                        <a:spcBef>
                          <a:spcPts val="0"/>
                        </a:spcBef>
                        <a:spcAft>
                          <a:spcPts val="0"/>
                        </a:spcAft>
                      </a:pPr>
                      <a:r>
                        <a:rPr lang="en-US" sz="1000">
                          <a:effectLst/>
                          <a:latin typeface="Montserrat" panose="00000500000000000000" pitchFamily="2" charset="0"/>
                        </a:rPr>
                        <a:t>2</a:t>
                      </a:r>
                      <a:endParaRPr lang="en-US" sz="1600">
                        <a:effectLst/>
                        <a:latin typeface="Montserrat" panose="00000500000000000000" pitchFamily="2" charset="0"/>
                        <a:ea typeface="DengXian" panose="02010600030101010101" pitchFamily="2" charset="-122"/>
                      </a:endParaRPr>
                    </a:p>
                  </a:txBody>
                  <a:tcPr marL="0" marR="0" marT="0" marB="0"/>
                </a:tc>
                <a:extLst>
                  <a:ext uri="{0D108BD9-81ED-4DB2-BD59-A6C34878D82A}">
                    <a16:rowId xmlns:a16="http://schemas.microsoft.com/office/drawing/2014/main" val="927446777"/>
                  </a:ext>
                </a:extLst>
              </a:tr>
            </a:tbl>
          </a:graphicData>
        </a:graphic>
      </p:graphicFrame>
      <p:graphicFrame>
        <p:nvGraphicFramePr>
          <p:cNvPr id="8" name="Table 7">
            <a:extLst>
              <a:ext uri="{FF2B5EF4-FFF2-40B4-BE49-F238E27FC236}">
                <a16:creationId xmlns:a16="http://schemas.microsoft.com/office/drawing/2014/main" id="{1A5C7339-69DB-566E-50BA-C6737FE188A3}"/>
              </a:ext>
            </a:extLst>
          </p:cNvPr>
          <p:cNvGraphicFramePr>
            <a:graphicFrameLocks noGrp="1"/>
          </p:cNvGraphicFramePr>
          <p:nvPr>
            <p:extLst>
              <p:ext uri="{D42A27DB-BD31-4B8C-83A1-F6EECF244321}">
                <p14:modId xmlns:p14="http://schemas.microsoft.com/office/powerpoint/2010/main" val="1086690493"/>
              </p:ext>
            </p:extLst>
          </p:nvPr>
        </p:nvGraphicFramePr>
        <p:xfrm>
          <a:off x="4247535" y="1307717"/>
          <a:ext cx="4689988" cy="4965448"/>
        </p:xfrm>
        <a:graphic>
          <a:graphicData uri="http://schemas.openxmlformats.org/drawingml/2006/table">
            <a:tbl>
              <a:tblPr firstRow="1" firstCol="1" bandRow="1">
                <a:tableStyleId>{5940675A-B579-460E-94D1-54222C63F5DA}</a:tableStyleId>
              </a:tblPr>
              <a:tblGrid>
                <a:gridCol w="353473">
                  <a:extLst>
                    <a:ext uri="{9D8B030D-6E8A-4147-A177-3AD203B41FA5}">
                      <a16:colId xmlns:a16="http://schemas.microsoft.com/office/drawing/2014/main" val="3104095530"/>
                    </a:ext>
                  </a:extLst>
                </a:gridCol>
                <a:gridCol w="1978652">
                  <a:extLst>
                    <a:ext uri="{9D8B030D-6E8A-4147-A177-3AD203B41FA5}">
                      <a16:colId xmlns:a16="http://schemas.microsoft.com/office/drawing/2014/main" val="1944091661"/>
                    </a:ext>
                  </a:extLst>
                </a:gridCol>
                <a:gridCol w="1831007">
                  <a:extLst>
                    <a:ext uri="{9D8B030D-6E8A-4147-A177-3AD203B41FA5}">
                      <a16:colId xmlns:a16="http://schemas.microsoft.com/office/drawing/2014/main" val="867153520"/>
                    </a:ext>
                  </a:extLst>
                </a:gridCol>
                <a:gridCol w="526856">
                  <a:extLst>
                    <a:ext uri="{9D8B030D-6E8A-4147-A177-3AD203B41FA5}">
                      <a16:colId xmlns:a16="http://schemas.microsoft.com/office/drawing/2014/main" val="3540394950"/>
                    </a:ext>
                  </a:extLst>
                </a:gridCol>
              </a:tblGrid>
              <a:tr h="390454">
                <a:tc>
                  <a:txBody>
                    <a:bodyPr/>
                    <a:lstStyle/>
                    <a:p>
                      <a:pPr marL="0" marR="0" algn="ctr">
                        <a:lnSpc>
                          <a:spcPct val="115000"/>
                        </a:lnSpc>
                        <a:spcBef>
                          <a:spcPts val="0"/>
                        </a:spcBef>
                        <a:spcAft>
                          <a:spcPts val="0"/>
                        </a:spcAft>
                      </a:pPr>
                      <a:r>
                        <a:rPr lang="en-US" sz="1000" b="1">
                          <a:effectLst/>
                          <a:latin typeface="Montserrat" panose="00000500000000000000" pitchFamily="2" charset="0"/>
                        </a:rPr>
                        <a:t>TT</a:t>
                      </a:r>
                      <a:endParaRPr lang="en-US" sz="1000" b="1">
                        <a:effectLst/>
                        <a:latin typeface="Montserrat" panose="00000500000000000000" pitchFamily="2" charset="0"/>
                        <a:ea typeface="DengXian" panose="02010600030101010101" pitchFamily="2" charset="-122"/>
                      </a:endParaRPr>
                    </a:p>
                  </a:txBody>
                  <a:tcPr marL="39635" marR="39635" marT="39635" marB="39635"/>
                </a:tc>
                <a:tc>
                  <a:txBody>
                    <a:bodyPr/>
                    <a:lstStyle/>
                    <a:p>
                      <a:pPr marL="0" marR="0" algn="ctr">
                        <a:lnSpc>
                          <a:spcPct val="115000"/>
                        </a:lnSpc>
                        <a:spcBef>
                          <a:spcPts val="0"/>
                        </a:spcBef>
                        <a:spcAft>
                          <a:spcPts val="0"/>
                        </a:spcAft>
                      </a:pPr>
                      <a:r>
                        <a:rPr lang="en-US" sz="1000" b="1">
                          <a:effectLst/>
                          <a:latin typeface="Montserrat" panose="00000500000000000000" pitchFamily="2" charset="0"/>
                        </a:rPr>
                        <a:t>Nội dung</a:t>
                      </a:r>
                      <a:endParaRPr lang="en-US" sz="1000" b="1">
                        <a:effectLst/>
                        <a:latin typeface="Montserrat" panose="00000500000000000000" pitchFamily="2" charset="0"/>
                        <a:ea typeface="DengXian" panose="02010600030101010101" pitchFamily="2" charset="-122"/>
                      </a:endParaRPr>
                    </a:p>
                  </a:txBody>
                  <a:tcPr marL="39635" marR="39635" marT="39635" marB="39635"/>
                </a:tc>
                <a:tc>
                  <a:txBody>
                    <a:bodyPr/>
                    <a:lstStyle/>
                    <a:p>
                      <a:pPr marL="0" marR="0" algn="ctr">
                        <a:lnSpc>
                          <a:spcPct val="115000"/>
                        </a:lnSpc>
                        <a:spcBef>
                          <a:spcPts val="0"/>
                        </a:spcBef>
                        <a:spcAft>
                          <a:spcPts val="0"/>
                        </a:spcAft>
                      </a:pPr>
                      <a:r>
                        <a:rPr lang="en-US" sz="1000" b="1">
                          <a:effectLst/>
                          <a:latin typeface="Montserrat" panose="00000500000000000000" pitchFamily="2" charset="0"/>
                        </a:rPr>
                        <a:t>Chức năng</a:t>
                      </a:r>
                      <a:endParaRPr lang="en-US" sz="1000" b="1">
                        <a:effectLst/>
                        <a:latin typeface="Montserrat" panose="00000500000000000000" pitchFamily="2" charset="0"/>
                        <a:ea typeface="DengXian" panose="02010600030101010101" pitchFamily="2" charset="-122"/>
                      </a:endParaRPr>
                    </a:p>
                  </a:txBody>
                  <a:tcPr marL="0" marR="0" marT="0" marB="0"/>
                </a:tc>
                <a:tc>
                  <a:txBody>
                    <a:bodyPr/>
                    <a:lstStyle/>
                    <a:p>
                      <a:pPr marL="0" marR="0" algn="ctr">
                        <a:lnSpc>
                          <a:spcPct val="115000"/>
                        </a:lnSpc>
                        <a:spcBef>
                          <a:spcPts val="0"/>
                        </a:spcBef>
                        <a:spcAft>
                          <a:spcPts val="0"/>
                        </a:spcAft>
                      </a:pPr>
                      <a:r>
                        <a:rPr lang="en-US" sz="1000" b="1">
                          <a:effectLst/>
                          <a:latin typeface="Montserrat" panose="00000500000000000000" pitchFamily="2" charset="0"/>
                        </a:rPr>
                        <a:t>Mức độ ưu tiên</a:t>
                      </a:r>
                      <a:endParaRPr lang="en-US" sz="1000" b="1">
                        <a:effectLst/>
                        <a:latin typeface="Montserrat" panose="00000500000000000000" pitchFamily="2" charset="0"/>
                        <a:ea typeface="DengXian" panose="02010600030101010101" pitchFamily="2" charset="-122"/>
                      </a:endParaRPr>
                    </a:p>
                  </a:txBody>
                  <a:tcPr marL="0" marR="0" marT="0" marB="0"/>
                </a:tc>
                <a:extLst>
                  <a:ext uri="{0D108BD9-81ED-4DB2-BD59-A6C34878D82A}">
                    <a16:rowId xmlns:a16="http://schemas.microsoft.com/office/drawing/2014/main" val="1099598293"/>
                  </a:ext>
                </a:extLst>
              </a:tr>
              <a:tr h="1069859">
                <a:tc>
                  <a:txBody>
                    <a:bodyPr/>
                    <a:lstStyle/>
                    <a:p>
                      <a:pPr marL="0" marR="0" algn="ctr">
                        <a:lnSpc>
                          <a:spcPct val="115000"/>
                        </a:lnSpc>
                        <a:spcBef>
                          <a:spcPts val="0"/>
                        </a:spcBef>
                        <a:spcAft>
                          <a:spcPts val="0"/>
                        </a:spcAft>
                      </a:pPr>
                      <a:r>
                        <a:rPr lang="en-US" sz="1000">
                          <a:effectLst/>
                          <a:latin typeface="Montserrat" panose="00000500000000000000" pitchFamily="2" charset="0"/>
                          <a:ea typeface="DengXian" panose="02010600030101010101" pitchFamily="2" charset="-122"/>
                        </a:rPr>
                        <a:t>5</a:t>
                      </a:r>
                    </a:p>
                  </a:txBody>
                  <a:tcPr marL="50800" marR="50800" marT="50800" marB="50800"/>
                </a:tc>
                <a:tc>
                  <a:txBody>
                    <a:bodyPr/>
                    <a:lstStyle/>
                    <a:p>
                      <a:pPr marL="0" marR="0">
                        <a:lnSpc>
                          <a:spcPct val="115000"/>
                        </a:lnSpc>
                        <a:spcBef>
                          <a:spcPts val="0"/>
                        </a:spcBef>
                        <a:spcAft>
                          <a:spcPts val="0"/>
                        </a:spcAft>
                      </a:pPr>
                      <a:r>
                        <a:rPr lang="en-US" sz="1000">
                          <a:effectLst/>
                          <a:latin typeface="Montserrat" panose="00000500000000000000" pitchFamily="2" charset="0"/>
                          <a:ea typeface="DengXian" panose="02010600030101010101" pitchFamily="2" charset="-122"/>
                        </a:rPr>
                        <a:t>- Kết nối máy tính: RF  </a:t>
                      </a:r>
                    </a:p>
                    <a:p>
                      <a:pPr marL="0" marR="0">
                        <a:lnSpc>
                          <a:spcPct val="115000"/>
                        </a:lnSpc>
                        <a:spcBef>
                          <a:spcPts val="0"/>
                        </a:spcBef>
                        <a:spcAft>
                          <a:spcPts val="0"/>
                        </a:spcAft>
                      </a:pPr>
                      <a:r>
                        <a:rPr lang="en-US" sz="1000">
                          <a:effectLst/>
                          <a:latin typeface="Montserrat" panose="00000500000000000000" pitchFamily="2" charset="0"/>
                          <a:ea typeface="DengXian" panose="02010600030101010101" pitchFamily="2" charset="-122"/>
                        </a:rPr>
                        <a:t>- Khoảng cách truyền trong phạm vi 20m từ hệ thống đo đến </a:t>
                      </a:r>
                      <a:r>
                        <a:rPr lang="vi-VN" sz="1000">
                          <a:effectLst/>
                          <a:latin typeface="Montserrat" panose="00000500000000000000" pitchFamily="2" charset="0"/>
                          <a:ea typeface="DengXian" panose="02010600030101010101" pitchFamily="2" charset="-122"/>
                        </a:rPr>
                        <a:t>trạm thu RF có nối nguồn và mạng</a:t>
                      </a:r>
                      <a:endParaRPr lang="en-US" sz="1000">
                        <a:effectLst/>
                        <a:latin typeface="Montserrat" panose="00000500000000000000" pitchFamily="2" charset="0"/>
                        <a:ea typeface="DengXian" panose="02010600030101010101" pitchFamily="2" charset="-122"/>
                      </a:endParaRPr>
                    </a:p>
                  </a:txBody>
                  <a:tcPr marL="50800" marR="50800" marT="50800" marB="50800"/>
                </a:tc>
                <a:tc>
                  <a:txBody>
                    <a:bodyPr/>
                    <a:lstStyle/>
                    <a:p>
                      <a:pPr marL="0" marR="0">
                        <a:lnSpc>
                          <a:spcPct val="115000"/>
                        </a:lnSpc>
                        <a:spcBef>
                          <a:spcPts val="0"/>
                        </a:spcBef>
                        <a:spcAft>
                          <a:spcPts val="0"/>
                        </a:spcAft>
                      </a:pPr>
                      <a:r>
                        <a:rPr lang="en-US" sz="1000">
                          <a:effectLst/>
                          <a:latin typeface="Montserrat" panose="00000500000000000000" pitchFamily="2" charset="0"/>
                          <a:ea typeface="DengXian" panose="02010600030101010101" pitchFamily="2" charset="-122"/>
                        </a:rPr>
                        <a:t> - Truyền thông LoRa</a:t>
                      </a:r>
                    </a:p>
                    <a:p>
                      <a:pPr marL="0" marR="0">
                        <a:lnSpc>
                          <a:spcPct val="115000"/>
                        </a:lnSpc>
                        <a:spcBef>
                          <a:spcPts val="0"/>
                        </a:spcBef>
                        <a:spcAft>
                          <a:spcPts val="0"/>
                        </a:spcAft>
                      </a:pPr>
                      <a:r>
                        <a:rPr lang="en-US" sz="1000">
                          <a:effectLst/>
                          <a:latin typeface="Montserrat" panose="00000500000000000000" pitchFamily="2" charset="0"/>
                          <a:ea typeface="DengXian" panose="02010600030101010101" pitchFamily="2" charset="-122"/>
                        </a:rPr>
                        <a:t> - Điều khiển, quản lý dữ liệu đo</a:t>
                      </a:r>
                    </a:p>
                    <a:p>
                      <a:pPr marL="0" marR="0">
                        <a:lnSpc>
                          <a:spcPct val="115000"/>
                        </a:lnSpc>
                        <a:spcBef>
                          <a:spcPts val="0"/>
                        </a:spcBef>
                        <a:spcAft>
                          <a:spcPts val="0"/>
                        </a:spcAft>
                      </a:pPr>
                      <a:r>
                        <a:rPr lang="en-US" sz="1000">
                          <a:effectLst/>
                          <a:latin typeface="Montserrat" panose="00000500000000000000" pitchFamily="2" charset="0"/>
                          <a:ea typeface="DengXian" panose="02010600030101010101" pitchFamily="2" charset="-122"/>
                        </a:rPr>
                        <a:t>- Kết nối máy tính: UART COM port/ Wifi TCP/IP (2 giải pháp)</a:t>
                      </a:r>
                    </a:p>
                  </a:txBody>
                  <a:tcPr marL="0" marR="0" marT="0" marB="0"/>
                </a:tc>
                <a:tc>
                  <a:txBody>
                    <a:bodyPr/>
                    <a:lstStyle/>
                    <a:p>
                      <a:pPr marL="0" marR="0" algn="ctr">
                        <a:lnSpc>
                          <a:spcPct val="115000"/>
                        </a:lnSpc>
                        <a:spcBef>
                          <a:spcPts val="0"/>
                        </a:spcBef>
                        <a:spcAft>
                          <a:spcPts val="0"/>
                        </a:spcAft>
                      </a:pPr>
                      <a:r>
                        <a:rPr lang="en-US" sz="1000">
                          <a:effectLst/>
                          <a:latin typeface="Montserrat" panose="00000500000000000000" pitchFamily="2" charset="0"/>
                          <a:ea typeface="DengXian" panose="02010600030101010101" pitchFamily="2" charset="-122"/>
                        </a:rPr>
                        <a:t>3</a:t>
                      </a:r>
                    </a:p>
                  </a:txBody>
                  <a:tcPr marL="0" marR="0" marT="0" marB="0"/>
                </a:tc>
                <a:extLst>
                  <a:ext uri="{0D108BD9-81ED-4DB2-BD59-A6C34878D82A}">
                    <a16:rowId xmlns:a16="http://schemas.microsoft.com/office/drawing/2014/main" val="906689869"/>
                  </a:ext>
                </a:extLst>
              </a:tr>
              <a:tr h="1250305">
                <a:tc>
                  <a:txBody>
                    <a:bodyPr/>
                    <a:lstStyle/>
                    <a:p>
                      <a:pPr marL="0" marR="0" algn="ctr">
                        <a:lnSpc>
                          <a:spcPct val="115000"/>
                        </a:lnSpc>
                        <a:spcBef>
                          <a:spcPts val="0"/>
                        </a:spcBef>
                        <a:spcAft>
                          <a:spcPts val="0"/>
                        </a:spcAft>
                      </a:pPr>
                      <a:r>
                        <a:rPr lang="en-US" sz="1000">
                          <a:effectLst/>
                          <a:latin typeface="Montserrat" panose="00000500000000000000" pitchFamily="2" charset="0"/>
                          <a:ea typeface="DengXian" panose="02010600030101010101" pitchFamily="2" charset="-122"/>
                        </a:rPr>
                        <a:t>6</a:t>
                      </a:r>
                    </a:p>
                  </a:txBody>
                  <a:tcPr marL="50800" marR="50800" marT="50800" marB="50800"/>
                </a:tc>
                <a:tc>
                  <a:txBody>
                    <a:bodyPr/>
                    <a:lstStyle/>
                    <a:p>
                      <a:pPr marL="0" marR="0">
                        <a:lnSpc>
                          <a:spcPct val="115000"/>
                        </a:lnSpc>
                        <a:spcBef>
                          <a:spcPts val="0"/>
                        </a:spcBef>
                        <a:spcAft>
                          <a:spcPts val="0"/>
                        </a:spcAft>
                      </a:pPr>
                      <a:r>
                        <a:rPr lang="vi-VN" sz="1000">
                          <a:effectLst/>
                          <a:latin typeface="Montserrat" panose="00000500000000000000" pitchFamily="2" charset="0"/>
                          <a:ea typeface="DengXian" panose="02010600030101010101" pitchFamily="2" charset="-122"/>
                        </a:rPr>
                        <a:t>Quản lý tối </a:t>
                      </a:r>
                      <a:r>
                        <a:rPr lang="en-US" sz="1000">
                          <a:effectLst/>
                          <a:latin typeface="Montserrat" panose="00000500000000000000" pitchFamily="2" charset="0"/>
                          <a:ea typeface="DengXian" panose="02010600030101010101" pitchFamily="2" charset="-122"/>
                        </a:rPr>
                        <a:t>thiểu cho 11 thiết bị đo.</a:t>
                      </a:r>
                      <a:r>
                        <a:rPr lang="vi-VN" sz="1000">
                          <a:effectLst/>
                          <a:latin typeface="Montserrat" panose="00000500000000000000" pitchFamily="2" charset="0"/>
                          <a:ea typeface="DengXian" panose="02010600030101010101" pitchFamily="2" charset="-122"/>
                        </a:rPr>
                        <a:t> (nâng cao: phương án mở rộng số thiết bị với khoảng cách từ thiết bị đến trạm tiếp nhận có thể lên tới 100m)</a:t>
                      </a:r>
                      <a:endParaRPr lang="en-US" sz="1000">
                        <a:effectLst/>
                        <a:latin typeface="Montserrat" panose="00000500000000000000" pitchFamily="2" charset="0"/>
                        <a:ea typeface="DengXian" panose="02010600030101010101" pitchFamily="2" charset="-122"/>
                      </a:endParaRPr>
                    </a:p>
                  </a:txBody>
                  <a:tcPr marL="50800" marR="50800" marT="50800" marB="50800"/>
                </a:tc>
                <a:tc>
                  <a:txBody>
                    <a:bodyPr/>
                    <a:lstStyle/>
                    <a:p>
                      <a:pPr marL="0" marR="0">
                        <a:lnSpc>
                          <a:spcPct val="115000"/>
                        </a:lnSpc>
                        <a:spcBef>
                          <a:spcPts val="0"/>
                        </a:spcBef>
                        <a:spcAft>
                          <a:spcPts val="0"/>
                        </a:spcAft>
                      </a:pPr>
                      <a:r>
                        <a:rPr lang="vi-VN" sz="1000">
                          <a:effectLst/>
                          <a:latin typeface="Montserrat" panose="00000500000000000000" pitchFamily="2" charset="0"/>
                          <a:ea typeface="DengXian" panose="02010600030101010101" pitchFamily="2" charset="-122"/>
                        </a:rPr>
                        <a:t> - </a:t>
                      </a:r>
                      <a:r>
                        <a:rPr lang="en-US" sz="1000">
                          <a:effectLst/>
                          <a:latin typeface="Montserrat" panose="00000500000000000000" pitchFamily="2" charset="0"/>
                          <a:ea typeface="DengXian" panose="02010600030101010101" pitchFamily="2" charset="-122"/>
                        </a:rPr>
                        <a:t>Định tuyến và gia nhập mạng (plug and play)</a:t>
                      </a:r>
                    </a:p>
                    <a:p>
                      <a:pPr marL="0" marR="0">
                        <a:lnSpc>
                          <a:spcPct val="115000"/>
                        </a:lnSpc>
                        <a:spcBef>
                          <a:spcPts val="0"/>
                        </a:spcBef>
                        <a:spcAft>
                          <a:spcPts val="0"/>
                        </a:spcAft>
                      </a:pPr>
                      <a:r>
                        <a:rPr lang="en-US" sz="1000">
                          <a:effectLst/>
                          <a:latin typeface="Montserrat" panose="00000500000000000000" pitchFamily="2" charset="0"/>
                          <a:ea typeface="DengXian" panose="02010600030101010101" pitchFamily="2" charset="-122"/>
                        </a:rPr>
                        <a:t> - thuật toán truyền dữ liệu</a:t>
                      </a:r>
                    </a:p>
                    <a:p>
                      <a:pPr marL="0" marR="0">
                        <a:lnSpc>
                          <a:spcPct val="115000"/>
                        </a:lnSpc>
                        <a:spcBef>
                          <a:spcPts val="0"/>
                        </a:spcBef>
                        <a:spcAft>
                          <a:spcPts val="0"/>
                        </a:spcAft>
                      </a:pPr>
                      <a:r>
                        <a:rPr lang="en-US" sz="1000">
                          <a:effectLst/>
                          <a:latin typeface="Montserrat" panose="00000500000000000000" pitchFamily="2" charset="0"/>
                          <a:ea typeface="DengXian" panose="02010600030101010101" pitchFamily="2" charset="-122"/>
                        </a:rPr>
                        <a:t> - Quản lý 11 thiết bị. Phát hiện thiết bị lỗi và thiết bị thêm vào mạng</a:t>
                      </a:r>
                    </a:p>
                    <a:p>
                      <a:pPr marL="0" marR="0">
                        <a:lnSpc>
                          <a:spcPct val="115000"/>
                        </a:lnSpc>
                        <a:spcBef>
                          <a:spcPts val="0"/>
                        </a:spcBef>
                        <a:spcAft>
                          <a:spcPts val="0"/>
                        </a:spcAft>
                      </a:pPr>
                      <a:r>
                        <a:rPr lang="en-US" sz="1000">
                          <a:effectLst/>
                          <a:latin typeface="Montserrat" panose="00000500000000000000" pitchFamily="2" charset="0"/>
                          <a:ea typeface="DengXian" panose="02010600030101010101" pitchFamily="2" charset="-122"/>
                        </a:rPr>
                        <a:t> - Cấu trúc mạng (topology) </a:t>
                      </a:r>
                    </a:p>
                  </a:txBody>
                  <a:tcPr marL="0" marR="0" marT="0" marB="0"/>
                </a:tc>
                <a:tc>
                  <a:txBody>
                    <a:bodyPr/>
                    <a:lstStyle/>
                    <a:p>
                      <a:pPr marL="0" marR="0" algn="ctr">
                        <a:lnSpc>
                          <a:spcPct val="115000"/>
                        </a:lnSpc>
                        <a:spcBef>
                          <a:spcPts val="0"/>
                        </a:spcBef>
                        <a:spcAft>
                          <a:spcPts val="0"/>
                        </a:spcAft>
                      </a:pPr>
                      <a:r>
                        <a:rPr lang="en-US" sz="1000">
                          <a:effectLst/>
                          <a:latin typeface="Montserrat" panose="00000500000000000000" pitchFamily="2" charset="0"/>
                          <a:ea typeface="DengXian" panose="02010600030101010101" pitchFamily="2" charset="-122"/>
                        </a:rPr>
                        <a:t>5</a:t>
                      </a:r>
                    </a:p>
                  </a:txBody>
                  <a:tcPr marL="0" marR="0" marT="0" marB="0"/>
                </a:tc>
                <a:extLst>
                  <a:ext uri="{0D108BD9-81ED-4DB2-BD59-A6C34878D82A}">
                    <a16:rowId xmlns:a16="http://schemas.microsoft.com/office/drawing/2014/main" val="2109633751"/>
                  </a:ext>
                </a:extLst>
              </a:tr>
              <a:tr h="1250305">
                <a:tc>
                  <a:txBody>
                    <a:bodyPr/>
                    <a:lstStyle/>
                    <a:p>
                      <a:pPr marL="0" marR="0" algn="ctr">
                        <a:lnSpc>
                          <a:spcPct val="115000"/>
                        </a:lnSpc>
                        <a:spcBef>
                          <a:spcPts val="0"/>
                        </a:spcBef>
                        <a:spcAft>
                          <a:spcPts val="0"/>
                        </a:spcAft>
                      </a:pPr>
                      <a:r>
                        <a:rPr lang="en-US" sz="1000">
                          <a:effectLst/>
                          <a:latin typeface="Montserrat" panose="00000500000000000000" pitchFamily="2" charset="0"/>
                          <a:ea typeface="DengXian" panose="02010600030101010101" pitchFamily="2" charset="-122"/>
                        </a:rPr>
                        <a:t>7</a:t>
                      </a:r>
                    </a:p>
                  </a:txBody>
                  <a:tcPr marL="50800" marR="50800" marT="50800" marB="50800"/>
                </a:tc>
                <a:tc>
                  <a:txBody>
                    <a:bodyPr/>
                    <a:lstStyle/>
                    <a:p>
                      <a:pPr marL="0" marR="0">
                        <a:lnSpc>
                          <a:spcPct val="115000"/>
                        </a:lnSpc>
                        <a:spcBef>
                          <a:spcPts val="0"/>
                        </a:spcBef>
                        <a:spcAft>
                          <a:spcPts val="0"/>
                        </a:spcAft>
                      </a:pPr>
                      <a:r>
                        <a:rPr lang="en-US" sz="1000">
                          <a:effectLst/>
                          <a:latin typeface="Montserrat" panose="00000500000000000000" pitchFamily="2" charset="0"/>
                          <a:ea typeface="DengXian" panose="02010600030101010101" pitchFamily="2" charset="-122"/>
                        </a:rPr>
                        <a:t>- Phần mềm máy tính: thu thập giá trị đo từ thiết bị đo, quản lý dữ liệu, xuất báo cáo dạng excel, giao diện theo mẫu thống nhất.</a:t>
                      </a:r>
                    </a:p>
                  </a:txBody>
                  <a:tcPr marL="50800" marR="50800" marT="50800" marB="50800"/>
                </a:tc>
                <a:tc>
                  <a:txBody>
                    <a:bodyPr/>
                    <a:lstStyle/>
                    <a:p>
                      <a:pPr marL="0" marR="0">
                        <a:lnSpc>
                          <a:spcPct val="115000"/>
                        </a:lnSpc>
                        <a:spcBef>
                          <a:spcPts val="0"/>
                        </a:spcBef>
                        <a:spcAft>
                          <a:spcPts val="0"/>
                        </a:spcAft>
                      </a:pPr>
                      <a:r>
                        <a:rPr lang="en-US" sz="1000">
                          <a:effectLst/>
                          <a:latin typeface="Montserrat" panose="00000500000000000000" pitchFamily="2" charset="0"/>
                          <a:ea typeface="DengXian" panose="02010600030101010101" pitchFamily="2" charset="-122"/>
                        </a:rPr>
                        <a:t> - Điều khiển từ máy tính/application C# hoặc sử dụng platform có sẵn là Thingboard. </a:t>
                      </a:r>
                    </a:p>
                    <a:p>
                      <a:pPr marL="0" marR="0">
                        <a:lnSpc>
                          <a:spcPct val="115000"/>
                        </a:lnSpc>
                        <a:spcBef>
                          <a:spcPts val="0"/>
                        </a:spcBef>
                        <a:spcAft>
                          <a:spcPts val="0"/>
                        </a:spcAft>
                      </a:pPr>
                      <a:r>
                        <a:rPr lang="en-US" sz="1000">
                          <a:effectLst/>
                          <a:latin typeface="Montserrat" panose="00000500000000000000" pitchFamily="2" charset="0"/>
                          <a:ea typeface="DengXian" panose="02010600030101010101" pitchFamily="2" charset="-122"/>
                        </a:rPr>
                        <a:t> - Tạo báo cáo, lưu dữ liệu.</a:t>
                      </a:r>
                    </a:p>
                    <a:p>
                      <a:pPr marL="0" marR="0">
                        <a:lnSpc>
                          <a:spcPct val="115000"/>
                        </a:lnSpc>
                        <a:spcBef>
                          <a:spcPts val="0"/>
                        </a:spcBef>
                        <a:spcAft>
                          <a:spcPts val="0"/>
                        </a:spcAft>
                      </a:pPr>
                      <a:r>
                        <a:rPr lang="en-US" sz="1000">
                          <a:effectLst/>
                          <a:latin typeface="Montserrat" panose="00000500000000000000" pitchFamily="2" charset="0"/>
                          <a:ea typeface="DengXian" panose="02010600030101010101" pitchFamily="2" charset="-122"/>
                        </a:rPr>
                        <a:t>- Giao diện theo mẫu thống nhất.</a:t>
                      </a:r>
                    </a:p>
                  </a:txBody>
                  <a:tcPr marL="0" marR="0" marT="0" marB="0"/>
                </a:tc>
                <a:tc>
                  <a:txBody>
                    <a:bodyPr/>
                    <a:lstStyle/>
                    <a:p>
                      <a:pPr marL="0" marR="0" algn="ctr">
                        <a:lnSpc>
                          <a:spcPct val="115000"/>
                        </a:lnSpc>
                        <a:spcBef>
                          <a:spcPts val="0"/>
                        </a:spcBef>
                        <a:spcAft>
                          <a:spcPts val="0"/>
                        </a:spcAft>
                      </a:pPr>
                      <a:r>
                        <a:rPr lang="en-US" sz="1000">
                          <a:effectLst/>
                          <a:latin typeface="Montserrat" panose="00000500000000000000" pitchFamily="2" charset="0"/>
                          <a:ea typeface="DengXian" panose="02010600030101010101" pitchFamily="2" charset="-122"/>
                        </a:rPr>
                        <a:t>5</a:t>
                      </a:r>
                    </a:p>
                  </a:txBody>
                  <a:tcPr marL="0" marR="0" marT="0" marB="0"/>
                </a:tc>
                <a:extLst>
                  <a:ext uri="{0D108BD9-81ED-4DB2-BD59-A6C34878D82A}">
                    <a16:rowId xmlns:a16="http://schemas.microsoft.com/office/drawing/2014/main" val="2410509188"/>
                  </a:ext>
                </a:extLst>
              </a:tr>
              <a:tr h="1004525">
                <a:tc>
                  <a:txBody>
                    <a:bodyPr/>
                    <a:lstStyle/>
                    <a:p>
                      <a:pPr marL="0" marR="0" algn="ctr">
                        <a:lnSpc>
                          <a:spcPct val="115000"/>
                        </a:lnSpc>
                        <a:spcBef>
                          <a:spcPts val="0"/>
                        </a:spcBef>
                        <a:spcAft>
                          <a:spcPts val="0"/>
                        </a:spcAft>
                      </a:pPr>
                      <a:r>
                        <a:rPr lang="vi-VN" sz="1000">
                          <a:effectLst/>
                          <a:latin typeface="Montserrat" panose="00000500000000000000" pitchFamily="2" charset="0"/>
                          <a:ea typeface="DengXian" panose="02010600030101010101" pitchFamily="2" charset="-122"/>
                        </a:rPr>
                        <a:t>8</a:t>
                      </a:r>
                      <a:endParaRPr lang="en-US" sz="1000">
                        <a:effectLst/>
                        <a:latin typeface="Montserrat" panose="00000500000000000000" pitchFamily="2" charset="0"/>
                        <a:ea typeface="DengXian" panose="02010600030101010101" pitchFamily="2" charset="-122"/>
                      </a:endParaRPr>
                    </a:p>
                  </a:txBody>
                  <a:tcPr marL="50800" marR="50800" marT="50800" marB="50800"/>
                </a:tc>
                <a:tc>
                  <a:txBody>
                    <a:bodyPr/>
                    <a:lstStyle/>
                    <a:p>
                      <a:pPr marL="0" marR="0">
                        <a:lnSpc>
                          <a:spcPct val="115000"/>
                        </a:lnSpc>
                        <a:spcBef>
                          <a:spcPts val="0"/>
                        </a:spcBef>
                        <a:spcAft>
                          <a:spcPts val="0"/>
                        </a:spcAft>
                      </a:pPr>
                      <a:r>
                        <a:rPr lang="vi-VN" sz="1000">
                          <a:effectLst/>
                          <a:latin typeface="Montserrat" panose="00000500000000000000" pitchFamily="2" charset="0"/>
                          <a:ea typeface="DengXian" panose="02010600030101010101" pitchFamily="2" charset="-122"/>
                        </a:rPr>
                        <a:t>- Có nút bấm bắt đầu đo; Đèn LED báo ngưỡng nhiệt độ (3 LED); </a:t>
                      </a:r>
                      <a:endParaRPr lang="en-US" sz="1000">
                        <a:effectLst/>
                        <a:latin typeface="Montserrat" panose="00000500000000000000" pitchFamily="2" charset="0"/>
                        <a:ea typeface="DengXian" panose="02010600030101010101" pitchFamily="2" charset="-122"/>
                      </a:endParaRPr>
                    </a:p>
                    <a:p>
                      <a:pPr marL="0" marR="0">
                        <a:lnSpc>
                          <a:spcPct val="115000"/>
                        </a:lnSpc>
                        <a:spcBef>
                          <a:spcPts val="0"/>
                        </a:spcBef>
                        <a:spcAft>
                          <a:spcPts val="0"/>
                        </a:spcAft>
                      </a:pPr>
                      <a:r>
                        <a:rPr lang="vi-VN" sz="1000">
                          <a:effectLst/>
                          <a:latin typeface="Montserrat" panose="00000500000000000000" pitchFamily="2" charset="0"/>
                          <a:ea typeface="DengXian" panose="02010600030101010101" pitchFamily="2" charset="-122"/>
                        </a:rPr>
                        <a:t>- Các ngưỡng nhiệt độ có thể cập nhật từ máy tính</a:t>
                      </a:r>
                      <a:endParaRPr lang="en-US" sz="1000">
                        <a:effectLst/>
                        <a:latin typeface="Montserrat" panose="00000500000000000000" pitchFamily="2" charset="0"/>
                        <a:ea typeface="DengXian" panose="02010600030101010101" pitchFamily="2" charset="-122"/>
                      </a:endParaRPr>
                    </a:p>
                  </a:txBody>
                  <a:tcPr marL="50800" marR="50800" marT="50800" marB="50800"/>
                </a:tc>
                <a:tc>
                  <a:txBody>
                    <a:bodyPr/>
                    <a:lstStyle/>
                    <a:p>
                      <a:pPr marL="0" marR="0">
                        <a:lnSpc>
                          <a:spcPct val="115000"/>
                        </a:lnSpc>
                        <a:spcBef>
                          <a:spcPts val="0"/>
                        </a:spcBef>
                        <a:spcAft>
                          <a:spcPts val="0"/>
                        </a:spcAft>
                      </a:pPr>
                      <a:r>
                        <a:rPr lang="vi-VN" sz="1000">
                          <a:effectLst/>
                          <a:latin typeface="Montserrat" panose="00000500000000000000" pitchFamily="2" charset="0"/>
                          <a:ea typeface="DengXian" panose="02010600030101010101" pitchFamily="2" charset="-122"/>
                        </a:rPr>
                        <a:t> - 3 ngưỡng nhiệt độ chia đều, set từ phần mềm</a:t>
                      </a:r>
                      <a:endParaRPr lang="en-US" sz="1000">
                        <a:effectLst/>
                        <a:latin typeface="Montserrat" panose="00000500000000000000" pitchFamily="2" charset="0"/>
                        <a:ea typeface="DengXian" panose="02010600030101010101" pitchFamily="2" charset="-122"/>
                      </a:endParaRPr>
                    </a:p>
                  </a:txBody>
                  <a:tcPr marL="0" marR="0" marT="0" marB="0"/>
                </a:tc>
                <a:tc>
                  <a:txBody>
                    <a:bodyPr/>
                    <a:lstStyle/>
                    <a:p>
                      <a:pPr marL="0" marR="0" algn="ctr">
                        <a:lnSpc>
                          <a:spcPct val="115000"/>
                        </a:lnSpc>
                        <a:spcBef>
                          <a:spcPts val="0"/>
                        </a:spcBef>
                        <a:spcAft>
                          <a:spcPts val="0"/>
                        </a:spcAft>
                      </a:pPr>
                      <a:r>
                        <a:rPr lang="en-US" sz="1000">
                          <a:effectLst/>
                          <a:latin typeface="Montserrat" panose="00000500000000000000" pitchFamily="2" charset="0"/>
                          <a:ea typeface="DengXian" panose="02010600030101010101" pitchFamily="2" charset="-122"/>
                        </a:rPr>
                        <a:t>4</a:t>
                      </a:r>
                    </a:p>
                  </a:txBody>
                  <a:tcPr marL="0" marR="0" marT="0" marB="0"/>
                </a:tc>
                <a:extLst>
                  <a:ext uri="{0D108BD9-81ED-4DB2-BD59-A6C34878D82A}">
                    <a16:rowId xmlns:a16="http://schemas.microsoft.com/office/drawing/2014/main" val="927446777"/>
                  </a:ext>
                </a:extLst>
              </a:tr>
            </a:tbl>
          </a:graphicData>
        </a:graphic>
      </p:graphicFrame>
    </p:spTree>
    <p:extLst>
      <p:ext uri="{BB962C8B-B14F-4D97-AF65-F5344CB8AC3E}">
        <p14:creationId xmlns:p14="http://schemas.microsoft.com/office/powerpoint/2010/main" val="3876925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6</a:t>
            </a:fld>
            <a:endParaRPr lang="en-US" dirty="0"/>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a:xfrm>
            <a:off x="250937" y="100182"/>
            <a:ext cx="8673846" cy="451739"/>
          </a:xfrm>
        </p:spPr>
        <p:txBody>
          <a:bodyPr/>
          <a:lstStyle/>
          <a:p>
            <a:r>
              <a:rPr lang="en-US">
                <a:latin typeface="Montserrat" panose="00000500000000000000" pitchFamily="2" charset="0"/>
              </a:rPr>
              <a:t>III. NỘI DUNG THỰC HIỆN</a:t>
            </a:r>
          </a:p>
        </p:txBody>
      </p:sp>
      <p:pic>
        <p:nvPicPr>
          <p:cNvPr id="6" name="Picture 5">
            <a:extLst>
              <a:ext uri="{FF2B5EF4-FFF2-40B4-BE49-F238E27FC236}">
                <a16:creationId xmlns:a16="http://schemas.microsoft.com/office/drawing/2014/main" id="{70043C7D-B34C-4F41-086A-418C0AA29735}"/>
              </a:ext>
            </a:extLst>
          </p:cNvPr>
          <p:cNvPicPr>
            <a:picLocks noChangeAspect="1"/>
          </p:cNvPicPr>
          <p:nvPr/>
        </p:nvPicPr>
        <p:blipFill>
          <a:blip r:embed="rId3"/>
          <a:stretch>
            <a:fillRect/>
          </a:stretch>
        </p:blipFill>
        <p:spPr>
          <a:xfrm>
            <a:off x="2070776" y="2689446"/>
            <a:ext cx="5700342" cy="2946244"/>
          </a:xfrm>
          <a:prstGeom prst="rect">
            <a:avLst/>
          </a:prstGeom>
        </p:spPr>
      </p:pic>
      <p:sp>
        <p:nvSpPr>
          <p:cNvPr id="9" name="TextBox 8">
            <a:extLst>
              <a:ext uri="{FF2B5EF4-FFF2-40B4-BE49-F238E27FC236}">
                <a16:creationId xmlns:a16="http://schemas.microsoft.com/office/drawing/2014/main" id="{D94BBCFE-4410-5AF4-C805-EDB35326BFA8}"/>
              </a:ext>
            </a:extLst>
          </p:cNvPr>
          <p:cNvSpPr txBox="1"/>
          <p:nvPr/>
        </p:nvSpPr>
        <p:spPr>
          <a:xfrm>
            <a:off x="235077" y="933061"/>
            <a:ext cx="4878099" cy="369332"/>
          </a:xfrm>
          <a:prstGeom prst="rect">
            <a:avLst/>
          </a:prstGeom>
          <a:noFill/>
        </p:spPr>
        <p:txBody>
          <a:bodyPr wrap="square" rtlCol="0">
            <a:spAutoFit/>
          </a:bodyPr>
          <a:lstStyle/>
          <a:p>
            <a:r>
              <a:rPr lang="en-US" b="1">
                <a:latin typeface="Montserrat" panose="00000500000000000000" pitchFamily="2" charset="0"/>
              </a:rPr>
              <a:t>1. Kiến trúc mạng</a:t>
            </a:r>
          </a:p>
        </p:txBody>
      </p:sp>
      <p:sp>
        <p:nvSpPr>
          <p:cNvPr id="11" name="TextBox 10">
            <a:extLst>
              <a:ext uri="{FF2B5EF4-FFF2-40B4-BE49-F238E27FC236}">
                <a16:creationId xmlns:a16="http://schemas.microsoft.com/office/drawing/2014/main" id="{779B4AEF-E865-ABCE-2843-15F378008750}"/>
              </a:ext>
            </a:extLst>
          </p:cNvPr>
          <p:cNvSpPr txBox="1"/>
          <p:nvPr/>
        </p:nvSpPr>
        <p:spPr>
          <a:xfrm>
            <a:off x="235077" y="1396218"/>
            <a:ext cx="8414401" cy="1025409"/>
          </a:xfrm>
          <a:prstGeom prst="rect">
            <a:avLst/>
          </a:prstGeom>
          <a:noFill/>
        </p:spPr>
        <p:txBody>
          <a:bodyPr wrap="square">
            <a:spAutoFit/>
          </a:bodyPr>
          <a:lstStyle/>
          <a:p>
            <a:pPr marL="0" marR="0" indent="457200">
              <a:lnSpc>
                <a:spcPct val="115000"/>
              </a:lnSpc>
              <a:spcBef>
                <a:spcPts val="0"/>
              </a:spcBef>
              <a:spcAft>
                <a:spcPts val="0"/>
              </a:spcAft>
            </a:pPr>
            <a:r>
              <a:rPr lang="vi-VN" sz="1800">
                <a:effectLst/>
                <a:latin typeface="Montserrat" panose="00000500000000000000" pitchFamily="2" charset="0"/>
                <a:ea typeface="SimSun" panose="02010600030101010101" pitchFamily="2" charset="-122"/>
              </a:rPr>
              <a:t>Với yêu cầu quản lý 11 node, là một số lượng node nhỏ và ít. Cân nhắc các cấu trúc định tuyến cũng số lượng phần cứng có sẵn của dự án, đề xuất cấu trúc định tuyến single - hop hình sao như </a:t>
            </a:r>
            <a:r>
              <a:rPr lang="en-US">
                <a:latin typeface="Montserrat" panose="00000500000000000000" pitchFamily="2" charset="0"/>
                <a:ea typeface="SimSun" panose="02010600030101010101" pitchFamily="2" charset="-122"/>
              </a:rPr>
              <a:t>hình dưới.</a:t>
            </a:r>
            <a:endParaRPr lang="en-US" sz="3200">
              <a:effectLst/>
              <a:latin typeface="Montserrat" panose="00000500000000000000" pitchFamily="2" charset="0"/>
              <a:ea typeface="SimSun" panose="02010600030101010101" pitchFamily="2" charset="-122"/>
            </a:endParaRPr>
          </a:p>
        </p:txBody>
      </p:sp>
    </p:spTree>
    <p:extLst>
      <p:ext uri="{BB962C8B-B14F-4D97-AF65-F5344CB8AC3E}">
        <p14:creationId xmlns:p14="http://schemas.microsoft.com/office/powerpoint/2010/main" val="28491675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7</a:t>
            </a:fld>
            <a:endParaRPr lang="en-US" dirty="0"/>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a:xfrm>
            <a:off x="250937" y="100182"/>
            <a:ext cx="8673846" cy="451739"/>
          </a:xfrm>
        </p:spPr>
        <p:txBody>
          <a:bodyPr/>
          <a:lstStyle/>
          <a:p>
            <a:r>
              <a:rPr lang="en-US">
                <a:latin typeface="Montserrat" panose="00000500000000000000" pitchFamily="2" charset="0"/>
              </a:rPr>
              <a:t>III. NỘI DUNG THỰC HIỆN</a:t>
            </a:r>
          </a:p>
        </p:txBody>
      </p:sp>
      <p:sp>
        <p:nvSpPr>
          <p:cNvPr id="9" name="TextBox 8">
            <a:extLst>
              <a:ext uri="{FF2B5EF4-FFF2-40B4-BE49-F238E27FC236}">
                <a16:creationId xmlns:a16="http://schemas.microsoft.com/office/drawing/2014/main" id="{D94BBCFE-4410-5AF4-C805-EDB35326BFA8}"/>
              </a:ext>
            </a:extLst>
          </p:cNvPr>
          <p:cNvSpPr txBox="1"/>
          <p:nvPr/>
        </p:nvSpPr>
        <p:spPr>
          <a:xfrm>
            <a:off x="202959" y="925735"/>
            <a:ext cx="4878099" cy="369332"/>
          </a:xfrm>
          <a:prstGeom prst="rect">
            <a:avLst/>
          </a:prstGeom>
          <a:noFill/>
        </p:spPr>
        <p:txBody>
          <a:bodyPr wrap="square" rtlCol="0">
            <a:spAutoFit/>
          </a:bodyPr>
          <a:lstStyle/>
          <a:p>
            <a:r>
              <a:rPr lang="en-US" b="1">
                <a:latin typeface="Montserrat" panose="00000500000000000000" pitchFamily="2" charset="0"/>
              </a:rPr>
              <a:t>2 Lựa chọn giải pháp truyền không dây</a:t>
            </a:r>
          </a:p>
        </p:txBody>
      </p:sp>
      <p:graphicFrame>
        <p:nvGraphicFramePr>
          <p:cNvPr id="7" name="Table 6">
            <a:extLst>
              <a:ext uri="{FF2B5EF4-FFF2-40B4-BE49-F238E27FC236}">
                <a16:creationId xmlns:a16="http://schemas.microsoft.com/office/drawing/2014/main" id="{1941FB9D-8E2D-545E-F1DB-B5D2B6748A73}"/>
              </a:ext>
            </a:extLst>
          </p:cNvPr>
          <p:cNvGraphicFramePr>
            <a:graphicFrameLocks noGrp="1"/>
          </p:cNvGraphicFramePr>
          <p:nvPr>
            <p:extLst>
              <p:ext uri="{D42A27DB-BD31-4B8C-83A1-F6EECF244321}">
                <p14:modId xmlns:p14="http://schemas.microsoft.com/office/powerpoint/2010/main" val="399828511"/>
              </p:ext>
            </p:extLst>
          </p:nvPr>
        </p:nvGraphicFramePr>
        <p:xfrm>
          <a:off x="218819" y="1403555"/>
          <a:ext cx="8738082" cy="4779395"/>
        </p:xfrm>
        <a:graphic>
          <a:graphicData uri="http://schemas.openxmlformats.org/drawingml/2006/table">
            <a:tbl>
              <a:tblPr>
                <a:tableStyleId>{5940675A-B579-460E-94D1-54222C63F5DA}</a:tableStyleId>
              </a:tblPr>
              <a:tblGrid>
                <a:gridCol w="1456347">
                  <a:extLst>
                    <a:ext uri="{9D8B030D-6E8A-4147-A177-3AD203B41FA5}">
                      <a16:colId xmlns:a16="http://schemas.microsoft.com/office/drawing/2014/main" val="255446148"/>
                    </a:ext>
                  </a:extLst>
                </a:gridCol>
                <a:gridCol w="1456347">
                  <a:extLst>
                    <a:ext uri="{9D8B030D-6E8A-4147-A177-3AD203B41FA5}">
                      <a16:colId xmlns:a16="http://schemas.microsoft.com/office/drawing/2014/main" val="104515811"/>
                    </a:ext>
                  </a:extLst>
                </a:gridCol>
                <a:gridCol w="1456347">
                  <a:extLst>
                    <a:ext uri="{9D8B030D-6E8A-4147-A177-3AD203B41FA5}">
                      <a16:colId xmlns:a16="http://schemas.microsoft.com/office/drawing/2014/main" val="483942222"/>
                    </a:ext>
                  </a:extLst>
                </a:gridCol>
                <a:gridCol w="1456347">
                  <a:extLst>
                    <a:ext uri="{9D8B030D-6E8A-4147-A177-3AD203B41FA5}">
                      <a16:colId xmlns:a16="http://schemas.microsoft.com/office/drawing/2014/main" val="1708845465"/>
                    </a:ext>
                  </a:extLst>
                </a:gridCol>
                <a:gridCol w="1456347">
                  <a:extLst>
                    <a:ext uri="{9D8B030D-6E8A-4147-A177-3AD203B41FA5}">
                      <a16:colId xmlns:a16="http://schemas.microsoft.com/office/drawing/2014/main" val="2808857525"/>
                    </a:ext>
                  </a:extLst>
                </a:gridCol>
                <a:gridCol w="1456347">
                  <a:extLst>
                    <a:ext uri="{9D8B030D-6E8A-4147-A177-3AD203B41FA5}">
                      <a16:colId xmlns:a16="http://schemas.microsoft.com/office/drawing/2014/main" val="4206248360"/>
                    </a:ext>
                  </a:extLst>
                </a:gridCol>
              </a:tblGrid>
              <a:tr h="147503">
                <a:tc>
                  <a:txBody>
                    <a:bodyPr/>
                    <a:lstStyle/>
                    <a:p>
                      <a:pPr fontAlgn="t"/>
                      <a:endParaRPr lang="en-US" sz="1300" b="1">
                        <a:effectLst/>
                        <a:latin typeface="Montserrat" panose="00000500000000000000" pitchFamily="2" charset="0"/>
                      </a:endParaRPr>
                    </a:p>
                  </a:txBody>
                  <a:tcPr marL="36876" marR="36876" marT="18438" marB="18438"/>
                </a:tc>
                <a:tc>
                  <a:txBody>
                    <a:bodyPr/>
                    <a:lstStyle/>
                    <a:p>
                      <a:pPr fontAlgn="t"/>
                      <a:r>
                        <a:rPr lang="en-US" sz="1300" b="1">
                          <a:effectLst/>
                          <a:latin typeface="Montserrat" panose="00000500000000000000" pitchFamily="2" charset="0"/>
                        </a:rPr>
                        <a:t>BLE</a:t>
                      </a:r>
                    </a:p>
                  </a:txBody>
                  <a:tcPr marL="36876" marR="36876" marT="18438" marB="18438"/>
                </a:tc>
                <a:tc>
                  <a:txBody>
                    <a:bodyPr/>
                    <a:lstStyle/>
                    <a:p>
                      <a:pPr fontAlgn="t"/>
                      <a:r>
                        <a:rPr lang="en-US" sz="1300" b="1">
                          <a:effectLst/>
                          <a:latin typeface="Montserrat" panose="00000500000000000000" pitchFamily="2" charset="0"/>
                        </a:rPr>
                        <a:t>Zigbee</a:t>
                      </a:r>
                    </a:p>
                  </a:txBody>
                  <a:tcPr marL="36876" marR="36876" marT="18438" marB="18438"/>
                </a:tc>
                <a:tc>
                  <a:txBody>
                    <a:bodyPr/>
                    <a:lstStyle/>
                    <a:p>
                      <a:pPr fontAlgn="t"/>
                      <a:r>
                        <a:rPr lang="en-US" sz="1300" b="1">
                          <a:effectLst/>
                          <a:latin typeface="Montserrat" panose="00000500000000000000" pitchFamily="2" charset="0"/>
                        </a:rPr>
                        <a:t>Wifi</a:t>
                      </a:r>
                    </a:p>
                  </a:txBody>
                  <a:tcPr marL="36876" marR="36876" marT="18438" marB="18438"/>
                </a:tc>
                <a:tc>
                  <a:txBody>
                    <a:bodyPr/>
                    <a:lstStyle/>
                    <a:p>
                      <a:pPr fontAlgn="t"/>
                      <a:r>
                        <a:rPr lang="en-US" sz="1300" b="1">
                          <a:effectLst/>
                          <a:latin typeface="Montserrat" panose="00000500000000000000" pitchFamily="2" charset="0"/>
                        </a:rPr>
                        <a:t>Lora</a:t>
                      </a:r>
                    </a:p>
                  </a:txBody>
                  <a:tcPr marL="36876" marR="36876" marT="18438" marB="18438"/>
                </a:tc>
                <a:tc>
                  <a:txBody>
                    <a:bodyPr/>
                    <a:lstStyle/>
                    <a:p>
                      <a:pPr fontAlgn="t"/>
                      <a:r>
                        <a:rPr lang="en-US" sz="1300" b="1">
                          <a:effectLst/>
                          <a:latin typeface="Montserrat" panose="00000500000000000000" pitchFamily="2" charset="0"/>
                        </a:rPr>
                        <a:t>4G</a:t>
                      </a:r>
                    </a:p>
                  </a:txBody>
                  <a:tcPr marL="36876" marR="36876" marT="18438" marB="18438"/>
                </a:tc>
                <a:extLst>
                  <a:ext uri="{0D108BD9-81ED-4DB2-BD59-A6C34878D82A}">
                    <a16:rowId xmlns:a16="http://schemas.microsoft.com/office/drawing/2014/main" val="1557692052"/>
                  </a:ext>
                </a:extLst>
              </a:tr>
              <a:tr h="520842">
                <a:tc>
                  <a:txBody>
                    <a:bodyPr/>
                    <a:lstStyle/>
                    <a:p>
                      <a:pPr fontAlgn="t"/>
                      <a:r>
                        <a:rPr lang="en-US" sz="1300" dirty="0" err="1">
                          <a:effectLst/>
                          <a:latin typeface="Montserrat" panose="00000500000000000000" pitchFamily="2" charset="0"/>
                        </a:rPr>
                        <a:t>Tần</a:t>
                      </a:r>
                      <a:r>
                        <a:rPr lang="en-US" sz="1300" dirty="0">
                          <a:effectLst/>
                          <a:latin typeface="Montserrat" panose="00000500000000000000" pitchFamily="2" charset="0"/>
                        </a:rPr>
                        <a:t> </a:t>
                      </a:r>
                      <a:r>
                        <a:rPr lang="en-US" sz="1300" dirty="0" err="1">
                          <a:effectLst/>
                          <a:latin typeface="Montserrat" panose="00000500000000000000" pitchFamily="2" charset="0"/>
                        </a:rPr>
                        <a:t>số</a:t>
                      </a:r>
                      <a:endParaRPr lang="en-US" sz="1300" dirty="0">
                        <a:effectLst/>
                        <a:latin typeface="Montserrat" panose="00000500000000000000" pitchFamily="2" charset="0"/>
                      </a:endParaRPr>
                    </a:p>
                  </a:txBody>
                  <a:tcPr marL="36876" marR="36876" marT="18438" marB="18438"/>
                </a:tc>
                <a:tc>
                  <a:txBody>
                    <a:bodyPr/>
                    <a:lstStyle/>
                    <a:p>
                      <a:pPr fontAlgn="t"/>
                      <a:r>
                        <a:rPr lang="en-US" sz="1300" dirty="0">
                          <a:effectLst/>
                          <a:latin typeface="Montserrat" panose="00000500000000000000" pitchFamily="2" charset="0"/>
                        </a:rPr>
                        <a:t>2 .4GHz (802.15.4)</a:t>
                      </a:r>
                    </a:p>
                  </a:txBody>
                  <a:tcPr marL="36876" marR="36876" marT="18438" marB="18438"/>
                </a:tc>
                <a:tc>
                  <a:txBody>
                    <a:bodyPr/>
                    <a:lstStyle/>
                    <a:p>
                      <a:pPr fontAlgn="t"/>
                      <a:r>
                        <a:rPr lang="en-US" sz="1300">
                          <a:effectLst/>
                          <a:latin typeface="Montserrat" panose="00000500000000000000" pitchFamily="2" charset="0"/>
                        </a:rPr>
                        <a:t>2.4GHz (802.11.4)</a:t>
                      </a:r>
                    </a:p>
                  </a:txBody>
                  <a:tcPr marL="36876" marR="36876" marT="18438" marB="18438"/>
                </a:tc>
                <a:tc>
                  <a:txBody>
                    <a:bodyPr/>
                    <a:lstStyle/>
                    <a:p>
                      <a:pPr fontAlgn="t"/>
                      <a:r>
                        <a:rPr lang="pt-BR" sz="1300">
                          <a:effectLst/>
                          <a:latin typeface="Montserrat" panose="00000500000000000000" pitchFamily="2" charset="0"/>
                        </a:rPr>
                        <a:t>2.4Ghz (802.11 a/b/g/n)</a:t>
                      </a:r>
                    </a:p>
                  </a:txBody>
                  <a:tcPr marL="36876" marR="36876" marT="18438" marB="18438"/>
                </a:tc>
                <a:tc>
                  <a:txBody>
                    <a:bodyPr/>
                    <a:lstStyle/>
                    <a:p>
                      <a:pPr fontAlgn="t"/>
                      <a:r>
                        <a:rPr lang="en-US" sz="1300">
                          <a:effectLst/>
                          <a:latin typeface="Montserrat" panose="00000500000000000000" pitchFamily="2" charset="0"/>
                        </a:rPr>
                        <a:t>Europe/USA/CHINA 925/433 MHz (VN)</a:t>
                      </a:r>
                    </a:p>
                  </a:txBody>
                  <a:tcPr marL="36876" marR="36876" marT="18438" marB="18438"/>
                </a:tc>
                <a:tc>
                  <a:txBody>
                    <a:bodyPr/>
                    <a:lstStyle/>
                    <a:p>
                      <a:pPr fontAlgn="t"/>
                      <a:r>
                        <a:rPr lang="en-US" sz="1300">
                          <a:effectLst/>
                          <a:latin typeface="Montserrat" panose="00000500000000000000" pitchFamily="2" charset="0"/>
                        </a:rPr>
                        <a:t>1.9/1.7/2.1/ 2.3/2.5 Ghz</a:t>
                      </a:r>
                    </a:p>
                  </a:txBody>
                  <a:tcPr marL="36876" marR="36876" marT="18438" marB="18438"/>
                </a:tc>
                <a:extLst>
                  <a:ext uri="{0D108BD9-81ED-4DB2-BD59-A6C34878D82A}">
                    <a16:rowId xmlns:a16="http://schemas.microsoft.com/office/drawing/2014/main" val="3304418682"/>
                  </a:ext>
                </a:extLst>
              </a:tr>
              <a:tr h="811266">
                <a:tc>
                  <a:txBody>
                    <a:bodyPr/>
                    <a:lstStyle/>
                    <a:p>
                      <a:pPr fontAlgn="t"/>
                      <a:r>
                        <a:rPr lang="en-US" sz="1300" dirty="0" err="1">
                          <a:effectLst/>
                          <a:latin typeface="Montserrat" panose="00000500000000000000" pitchFamily="2" charset="0"/>
                        </a:rPr>
                        <a:t>Ứng</a:t>
                      </a:r>
                      <a:r>
                        <a:rPr lang="en-US" sz="1300" dirty="0">
                          <a:effectLst/>
                          <a:latin typeface="Montserrat" panose="00000500000000000000" pitchFamily="2" charset="0"/>
                        </a:rPr>
                        <a:t> </a:t>
                      </a:r>
                      <a:r>
                        <a:rPr lang="en-US" sz="1300" dirty="0" err="1">
                          <a:effectLst/>
                          <a:latin typeface="Montserrat" panose="00000500000000000000" pitchFamily="2" charset="0"/>
                        </a:rPr>
                        <a:t>dụng</a:t>
                      </a:r>
                      <a:r>
                        <a:rPr lang="en-US" sz="1300" dirty="0">
                          <a:effectLst/>
                          <a:latin typeface="Montserrat" panose="00000500000000000000" pitchFamily="2" charset="0"/>
                        </a:rPr>
                        <a:t> </a:t>
                      </a:r>
                      <a:r>
                        <a:rPr lang="en-US" sz="1300" dirty="0" err="1">
                          <a:effectLst/>
                          <a:latin typeface="Montserrat" panose="00000500000000000000" pitchFamily="2" charset="0"/>
                        </a:rPr>
                        <a:t>chính</a:t>
                      </a:r>
                      <a:endParaRPr lang="en-US" sz="1300" dirty="0">
                        <a:effectLst/>
                        <a:latin typeface="Montserrat" panose="00000500000000000000" pitchFamily="2" charset="0"/>
                      </a:endParaRPr>
                    </a:p>
                  </a:txBody>
                  <a:tcPr marL="36876" marR="36876" marT="18438" marB="18438"/>
                </a:tc>
                <a:tc>
                  <a:txBody>
                    <a:bodyPr/>
                    <a:lstStyle/>
                    <a:p>
                      <a:pPr fontAlgn="t"/>
                      <a:r>
                        <a:rPr lang="en-US" sz="1300" dirty="0" err="1">
                          <a:effectLst/>
                          <a:latin typeface="Montserrat" panose="00000500000000000000" pitchFamily="2" charset="0"/>
                        </a:rPr>
                        <a:t>Mạng</a:t>
                      </a:r>
                      <a:r>
                        <a:rPr lang="en-US" sz="1300" dirty="0">
                          <a:effectLst/>
                          <a:latin typeface="Montserrat" panose="00000500000000000000" pitchFamily="2" charset="0"/>
                        </a:rPr>
                        <a:t> PAN, </a:t>
                      </a:r>
                      <a:r>
                        <a:rPr lang="en-US" sz="1300" dirty="0" err="1">
                          <a:effectLst/>
                          <a:latin typeface="Montserrat" panose="00000500000000000000" pitchFamily="2" charset="0"/>
                        </a:rPr>
                        <a:t>thiết</a:t>
                      </a:r>
                      <a:r>
                        <a:rPr lang="en-US" sz="1300" dirty="0">
                          <a:effectLst/>
                          <a:latin typeface="Montserrat" panose="00000500000000000000" pitchFamily="2" charset="0"/>
                        </a:rPr>
                        <a:t> </a:t>
                      </a:r>
                      <a:r>
                        <a:rPr lang="en-US" sz="1300" dirty="0" err="1">
                          <a:effectLst/>
                          <a:latin typeface="Montserrat" panose="00000500000000000000" pitchFamily="2" charset="0"/>
                        </a:rPr>
                        <a:t>bị</a:t>
                      </a:r>
                      <a:r>
                        <a:rPr lang="en-US" sz="1300" dirty="0">
                          <a:effectLst/>
                          <a:latin typeface="Montserrat" panose="00000500000000000000" pitchFamily="2" charset="0"/>
                        </a:rPr>
                        <a:t> di </a:t>
                      </a:r>
                      <a:r>
                        <a:rPr lang="en-US" sz="1300" dirty="0" err="1">
                          <a:effectLst/>
                          <a:latin typeface="Montserrat" panose="00000500000000000000" pitchFamily="2" charset="0"/>
                        </a:rPr>
                        <a:t>động</a:t>
                      </a:r>
                      <a:r>
                        <a:rPr lang="en-US" sz="1300" dirty="0">
                          <a:effectLst/>
                          <a:latin typeface="Montserrat" panose="00000500000000000000" pitchFamily="2" charset="0"/>
                        </a:rPr>
                        <a:t>, </a:t>
                      </a:r>
                      <a:r>
                        <a:rPr lang="en-US" sz="1300" dirty="0" err="1">
                          <a:effectLst/>
                          <a:latin typeface="Montserrat" panose="00000500000000000000" pitchFamily="2" charset="0"/>
                        </a:rPr>
                        <a:t>thu</a:t>
                      </a:r>
                      <a:r>
                        <a:rPr lang="en-US" sz="1300" dirty="0">
                          <a:effectLst/>
                          <a:latin typeface="Montserrat" panose="00000500000000000000" pitchFamily="2" charset="0"/>
                        </a:rPr>
                        <a:t> </a:t>
                      </a:r>
                      <a:r>
                        <a:rPr lang="en-US" sz="1300" dirty="0" err="1">
                          <a:effectLst/>
                          <a:latin typeface="Montserrat" panose="00000500000000000000" pitchFamily="2" charset="0"/>
                        </a:rPr>
                        <a:t>thập</a:t>
                      </a:r>
                      <a:r>
                        <a:rPr lang="en-US" sz="1300" dirty="0">
                          <a:effectLst/>
                          <a:latin typeface="Montserrat" panose="00000500000000000000" pitchFamily="2" charset="0"/>
                        </a:rPr>
                        <a:t> </a:t>
                      </a:r>
                      <a:r>
                        <a:rPr lang="en-US" sz="1300" dirty="0" err="1">
                          <a:effectLst/>
                          <a:latin typeface="Montserrat" panose="00000500000000000000" pitchFamily="2" charset="0"/>
                        </a:rPr>
                        <a:t>dữ</a:t>
                      </a:r>
                      <a:r>
                        <a:rPr lang="en-US" sz="1300" dirty="0">
                          <a:effectLst/>
                          <a:latin typeface="Montserrat" panose="00000500000000000000" pitchFamily="2" charset="0"/>
                        </a:rPr>
                        <a:t> </a:t>
                      </a:r>
                      <a:r>
                        <a:rPr lang="en-US" sz="1300" dirty="0" err="1">
                          <a:effectLst/>
                          <a:latin typeface="Montserrat" panose="00000500000000000000" pitchFamily="2" charset="0"/>
                        </a:rPr>
                        <a:t>liệu</a:t>
                      </a:r>
                      <a:endParaRPr lang="en-US" sz="1300" dirty="0">
                        <a:effectLst/>
                        <a:latin typeface="Montserrat" panose="00000500000000000000" pitchFamily="2" charset="0"/>
                      </a:endParaRPr>
                    </a:p>
                  </a:txBody>
                  <a:tcPr marL="36876" marR="36876" marT="18438" marB="18438"/>
                </a:tc>
                <a:tc>
                  <a:txBody>
                    <a:bodyPr/>
                    <a:lstStyle/>
                    <a:p>
                      <a:pPr fontAlgn="t"/>
                      <a:r>
                        <a:rPr lang="en-US" sz="1300">
                          <a:effectLst/>
                          <a:latin typeface="Montserrat" panose="00000500000000000000" pitchFamily="2" charset="0"/>
                        </a:rPr>
                        <a:t>Mạng PAN, ứng dụng điều khiển, giám sát thông tin</a:t>
                      </a:r>
                    </a:p>
                  </a:txBody>
                  <a:tcPr marL="36876" marR="36876" marT="18438" marB="18438"/>
                </a:tc>
                <a:tc>
                  <a:txBody>
                    <a:bodyPr/>
                    <a:lstStyle/>
                    <a:p>
                      <a:pPr fontAlgn="t"/>
                      <a:r>
                        <a:rPr lang="en-US" sz="1300">
                          <a:effectLst/>
                          <a:latin typeface="Montserrat" panose="00000500000000000000" pitchFamily="2" charset="0"/>
                        </a:rPr>
                        <a:t>Mạng LAN, bang thông rộng, điều khiển, giám sát, liên lạc</a:t>
                      </a:r>
                    </a:p>
                  </a:txBody>
                  <a:tcPr marL="36876" marR="36876" marT="18438" marB="18438"/>
                </a:tc>
                <a:tc>
                  <a:txBody>
                    <a:bodyPr/>
                    <a:lstStyle/>
                    <a:p>
                      <a:pPr fontAlgn="t"/>
                      <a:r>
                        <a:rPr lang="en-US" sz="1300">
                          <a:effectLst/>
                          <a:latin typeface="Montserrat" panose="00000500000000000000" pitchFamily="2" charset="0"/>
                        </a:rPr>
                        <a:t>Mạng WAN, ứng dụng M2M, giao tiếp 2 chiều</a:t>
                      </a:r>
                    </a:p>
                  </a:txBody>
                  <a:tcPr marL="36876" marR="36876" marT="18438" marB="18438"/>
                </a:tc>
                <a:tc>
                  <a:txBody>
                    <a:bodyPr/>
                    <a:lstStyle/>
                    <a:p>
                      <a:pPr fontAlgn="t"/>
                      <a:r>
                        <a:rPr lang="en-US" sz="1300">
                          <a:effectLst/>
                          <a:latin typeface="Montserrat" panose="00000500000000000000" pitchFamily="2" charset="0"/>
                        </a:rPr>
                        <a:t>Mạng WAN, chủ yếu cho thiết bị di động, liên lạc thông tin 2 chiều</a:t>
                      </a:r>
                    </a:p>
                  </a:txBody>
                  <a:tcPr marL="36876" marR="36876" marT="18438" marB="18438"/>
                </a:tc>
                <a:extLst>
                  <a:ext uri="{0D108BD9-81ED-4DB2-BD59-A6C34878D82A}">
                    <a16:rowId xmlns:a16="http://schemas.microsoft.com/office/drawing/2014/main" val="3983979789"/>
                  </a:ext>
                </a:extLst>
              </a:tr>
              <a:tr h="445578">
                <a:tc>
                  <a:txBody>
                    <a:bodyPr/>
                    <a:lstStyle/>
                    <a:p>
                      <a:pPr fontAlgn="t"/>
                      <a:r>
                        <a:rPr lang="en-US" sz="1300" dirty="0" err="1">
                          <a:effectLst/>
                          <a:latin typeface="Montserrat" panose="00000500000000000000" pitchFamily="2" charset="0"/>
                        </a:rPr>
                        <a:t>Số</a:t>
                      </a:r>
                      <a:r>
                        <a:rPr lang="en-US" sz="1300" dirty="0">
                          <a:effectLst/>
                          <a:latin typeface="Montserrat" panose="00000500000000000000" pitchFamily="2" charset="0"/>
                        </a:rPr>
                        <a:t> </a:t>
                      </a:r>
                      <a:r>
                        <a:rPr lang="en-US" sz="1300" dirty="0" err="1">
                          <a:effectLst/>
                          <a:latin typeface="Montserrat" panose="00000500000000000000" pitchFamily="2" charset="0"/>
                        </a:rPr>
                        <a:t>thiết</a:t>
                      </a:r>
                      <a:r>
                        <a:rPr lang="en-US" sz="1300" dirty="0">
                          <a:effectLst/>
                          <a:latin typeface="Montserrat" panose="00000500000000000000" pitchFamily="2" charset="0"/>
                        </a:rPr>
                        <a:t> </a:t>
                      </a:r>
                      <a:r>
                        <a:rPr lang="en-US" sz="1300" dirty="0" err="1">
                          <a:effectLst/>
                          <a:latin typeface="Montserrat" panose="00000500000000000000" pitchFamily="2" charset="0"/>
                        </a:rPr>
                        <a:t>bị</a:t>
                      </a:r>
                      <a:endParaRPr lang="en-US" sz="1300" dirty="0">
                        <a:effectLst/>
                        <a:latin typeface="Montserrat" panose="00000500000000000000" pitchFamily="2" charset="0"/>
                      </a:endParaRPr>
                    </a:p>
                  </a:txBody>
                  <a:tcPr marL="36876" marR="36876" marT="18438" marB="18438"/>
                </a:tc>
                <a:tc>
                  <a:txBody>
                    <a:bodyPr/>
                    <a:lstStyle/>
                    <a:p>
                      <a:pPr fontAlgn="t"/>
                      <a:r>
                        <a:rPr lang="en-US" sz="1300">
                          <a:effectLst/>
                          <a:latin typeface="Montserrat" panose="00000500000000000000" pitchFamily="2" charset="0"/>
                        </a:rPr>
                        <a:t>50,000,000</a:t>
                      </a:r>
                    </a:p>
                  </a:txBody>
                  <a:tcPr marL="36876" marR="36876" marT="18438" marB="18438"/>
                </a:tc>
                <a:tc>
                  <a:txBody>
                    <a:bodyPr/>
                    <a:lstStyle/>
                    <a:p>
                      <a:pPr fontAlgn="t"/>
                      <a:r>
                        <a:rPr lang="en-US" sz="1300">
                          <a:effectLst/>
                          <a:latin typeface="Montserrat" panose="00000500000000000000" pitchFamily="2" charset="0"/>
                        </a:rPr>
                        <a:t>65535</a:t>
                      </a:r>
                    </a:p>
                  </a:txBody>
                  <a:tcPr marL="36876" marR="36876" marT="18438" marB="18438"/>
                </a:tc>
                <a:tc>
                  <a:txBody>
                    <a:bodyPr/>
                    <a:lstStyle/>
                    <a:p>
                      <a:pPr fontAlgn="t"/>
                      <a:r>
                        <a:rPr lang="en-US" sz="1300">
                          <a:effectLst/>
                          <a:latin typeface="Montserrat" panose="00000500000000000000" pitchFamily="2" charset="0"/>
                        </a:rPr>
                        <a:t>2007</a:t>
                      </a:r>
                    </a:p>
                  </a:txBody>
                  <a:tcPr marL="36876" marR="36876" marT="18438" marB="18438"/>
                </a:tc>
                <a:tc>
                  <a:txBody>
                    <a:bodyPr/>
                    <a:lstStyle/>
                    <a:p>
                      <a:pPr fontAlgn="t"/>
                      <a:r>
                        <a:rPr lang="en-US" sz="1300">
                          <a:effectLst/>
                          <a:latin typeface="Montserrat" panose="00000500000000000000" pitchFamily="2" charset="0"/>
                        </a:rPr>
                        <a:t>120 t.bj/gateway </a:t>
                      </a:r>
                    </a:p>
                  </a:txBody>
                  <a:tcPr marL="36876" marR="36876" marT="18438" marB="18438"/>
                </a:tc>
                <a:tc>
                  <a:txBody>
                    <a:bodyPr/>
                    <a:lstStyle/>
                    <a:p>
                      <a:pPr fontAlgn="t"/>
                      <a:r>
                        <a:rPr lang="en-US" sz="1300">
                          <a:effectLst/>
                          <a:latin typeface="Montserrat" panose="00000500000000000000" pitchFamily="2" charset="0"/>
                        </a:rPr>
                        <a:t>Không giới hạn</a:t>
                      </a:r>
                    </a:p>
                  </a:txBody>
                  <a:tcPr marL="36876" marR="36876" marT="18438" marB="18438"/>
                </a:tc>
                <a:extLst>
                  <a:ext uri="{0D108BD9-81ED-4DB2-BD59-A6C34878D82A}">
                    <a16:rowId xmlns:a16="http://schemas.microsoft.com/office/drawing/2014/main" val="3988467485"/>
                  </a:ext>
                </a:extLst>
              </a:tr>
              <a:tr h="258130">
                <a:tc>
                  <a:txBody>
                    <a:bodyPr/>
                    <a:lstStyle/>
                    <a:p>
                      <a:pPr fontAlgn="t"/>
                      <a:r>
                        <a:rPr lang="en-US" sz="1300">
                          <a:effectLst/>
                          <a:latin typeface="Montserrat" panose="00000500000000000000" pitchFamily="2" charset="0"/>
                        </a:rPr>
                        <a:t>Tốc độ</a:t>
                      </a:r>
                    </a:p>
                  </a:txBody>
                  <a:tcPr marL="36876" marR="36876" marT="18438" marB="18438"/>
                </a:tc>
                <a:tc>
                  <a:txBody>
                    <a:bodyPr/>
                    <a:lstStyle/>
                    <a:p>
                      <a:pPr fontAlgn="t"/>
                      <a:r>
                        <a:rPr lang="en-US" sz="1300" dirty="0">
                          <a:effectLst/>
                          <a:latin typeface="Montserrat" panose="00000500000000000000" pitchFamily="2" charset="0"/>
                        </a:rPr>
                        <a:t>0-1Mb/s</a:t>
                      </a:r>
                    </a:p>
                  </a:txBody>
                  <a:tcPr marL="36876" marR="36876" marT="18438" marB="18438"/>
                </a:tc>
                <a:tc>
                  <a:txBody>
                    <a:bodyPr/>
                    <a:lstStyle/>
                    <a:p>
                      <a:pPr fontAlgn="t"/>
                      <a:r>
                        <a:rPr lang="en-US" sz="1300">
                          <a:effectLst/>
                          <a:latin typeface="Montserrat" panose="00000500000000000000" pitchFamily="2" charset="0"/>
                        </a:rPr>
                        <a:t>20-250Mb/s</a:t>
                      </a:r>
                    </a:p>
                  </a:txBody>
                  <a:tcPr marL="36876" marR="36876" marT="18438" marB="18438"/>
                </a:tc>
                <a:tc>
                  <a:txBody>
                    <a:bodyPr/>
                    <a:lstStyle/>
                    <a:p>
                      <a:pPr fontAlgn="t"/>
                      <a:r>
                        <a:rPr lang="en-US" sz="1300">
                          <a:effectLst/>
                          <a:latin typeface="Montserrat" panose="00000500000000000000" pitchFamily="2" charset="0"/>
                        </a:rPr>
                        <a:t>11/54/300 Mb/s</a:t>
                      </a:r>
                    </a:p>
                  </a:txBody>
                  <a:tcPr marL="36876" marR="36876" marT="18438" marB="18438"/>
                </a:tc>
                <a:tc>
                  <a:txBody>
                    <a:bodyPr/>
                    <a:lstStyle/>
                    <a:p>
                      <a:pPr fontAlgn="t"/>
                      <a:r>
                        <a:rPr lang="en-US" sz="1300">
                          <a:effectLst/>
                          <a:latin typeface="Montserrat" panose="00000500000000000000" pitchFamily="2" charset="0"/>
                        </a:rPr>
                        <a:t>0.3 - kb/s</a:t>
                      </a:r>
                    </a:p>
                  </a:txBody>
                  <a:tcPr marL="36876" marR="36876" marT="18438" marB="18438"/>
                </a:tc>
                <a:tc>
                  <a:txBody>
                    <a:bodyPr/>
                    <a:lstStyle/>
                    <a:p>
                      <a:pPr fontAlgn="t"/>
                      <a:r>
                        <a:rPr lang="en-US" sz="1300">
                          <a:effectLst/>
                          <a:latin typeface="Montserrat" panose="00000500000000000000" pitchFamily="2" charset="0"/>
                        </a:rPr>
                        <a:t>5-12Mb/s</a:t>
                      </a:r>
                    </a:p>
                  </a:txBody>
                  <a:tcPr marL="36876" marR="36876" marT="18438" marB="18438"/>
                </a:tc>
                <a:extLst>
                  <a:ext uri="{0D108BD9-81ED-4DB2-BD59-A6C34878D82A}">
                    <a16:rowId xmlns:a16="http://schemas.microsoft.com/office/drawing/2014/main" val="575477095"/>
                  </a:ext>
                </a:extLst>
              </a:tr>
              <a:tr h="258130">
                <a:tc>
                  <a:txBody>
                    <a:bodyPr/>
                    <a:lstStyle/>
                    <a:p>
                      <a:pPr fontAlgn="t"/>
                      <a:r>
                        <a:rPr lang="en-US" sz="1300">
                          <a:effectLst/>
                          <a:latin typeface="Montserrat" panose="00000500000000000000" pitchFamily="2" charset="0"/>
                        </a:rPr>
                        <a:t>Phạm vi</a:t>
                      </a:r>
                    </a:p>
                  </a:txBody>
                  <a:tcPr marL="36876" marR="36876" marT="18438" marB="18438"/>
                </a:tc>
                <a:tc>
                  <a:txBody>
                    <a:bodyPr/>
                    <a:lstStyle/>
                    <a:p>
                      <a:pPr fontAlgn="t"/>
                      <a:r>
                        <a:rPr lang="en-US" sz="1300" dirty="0">
                          <a:effectLst/>
                          <a:latin typeface="Montserrat" panose="00000500000000000000" pitchFamily="2" charset="0"/>
                        </a:rPr>
                        <a:t>50-150m (outdoor)</a:t>
                      </a:r>
                    </a:p>
                  </a:txBody>
                  <a:tcPr marL="36876" marR="36876" marT="18438" marB="18438"/>
                </a:tc>
                <a:tc>
                  <a:txBody>
                    <a:bodyPr/>
                    <a:lstStyle/>
                    <a:p>
                      <a:pPr fontAlgn="t"/>
                      <a:r>
                        <a:rPr lang="en-US" sz="1300">
                          <a:effectLst/>
                          <a:latin typeface="Montserrat" panose="00000500000000000000" pitchFamily="2" charset="0"/>
                        </a:rPr>
                        <a:t>20-100m (outdoor)</a:t>
                      </a:r>
                    </a:p>
                  </a:txBody>
                  <a:tcPr marL="36876" marR="36876" marT="18438" marB="18438"/>
                </a:tc>
                <a:tc>
                  <a:txBody>
                    <a:bodyPr/>
                    <a:lstStyle/>
                    <a:p>
                      <a:pPr fontAlgn="t"/>
                      <a:r>
                        <a:rPr lang="en-US" sz="1300">
                          <a:effectLst/>
                          <a:latin typeface="Montserrat" panose="00000500000000000000" pitchFamily="2" charset="0"/>
                        </a:rPr>
                        <a:t>20-100m (outdoor)</a:t>
                      </a:r>
                    </a:p>
                  </a:txBody>
                  <a:tcPr marL="36876" marR="36876" marT="18438" marB="18438"/>
                </a:tc>
                <a:tc>
                  <a:txBody>
                    <a:bodyPr/>
                    <a:lstStyle/>
                    <a:p>
                      <a:pPr fontAlgn="t"/>
                      <a:r>
                        <a:rPr lang="en-US" sz="1300">
                          <a:effectLst/>
                          <a:latin typeface="Montserrat" panose="00000500000000000000" pitchFamily="2" charset="0"/>
                        </a:rPr>
                        <a:t>5-15Km</a:t>
                      </a:r>
                    </a:p>
                  </a:txBody>
                  <a:tcPr marL="36876" marR="36876" marT="18438" marB="18438"/>
                </a:tc>
                <a:tc>
                  <a:txBody>
                    <a:bodyPr/>
                    <a:lstStyle/>
                    <a:p>
                      <a:pPr fontAlgn="t"/>
                      <a:r>
                        <a:rPr lang="en-US" sz="1300">
                          <a:effectLst/>
                          <a:latin typeface="Montserrat" panose="00000500000000000000" pitchFamily="2" charset="0"/>
                        </a:rPr>
                        <a:t>16 km (10 miles)</a:t>
                      </a:r>
                    </a:p>
                  </a:txBody>
                  <a:tcPr marL="36876" marR="36876" marT="18438" marB="18438"/>
                </a:tc>
                <a:extLst>
                  <a:ext uri="{0D108BD9-81ED-4DB2-BD59-A6C34878D82A}">
                    <a16:rowId xmlns:a16="http://schemas.microsoft.com/office/drawing/2014/main" val="1178997507"/>
                  </a:ext>
                </a:extLst>
              </a:tr>
              <a:tr h="368757">
                <a:tc>
                  <a:txBody>
                    <a:bodyPr/>
                    <a:lstStyle/>
                    <a:p>
                      <a:pPr fontAlgn="t"/>
                      <a:r>
                        <a:rPr lang="en-US" sz="1300">
                          <a:effectLst/>
                          <a:latin typeface="Montserrat" panose="00000500000000000000" pitchFamily="2" charset="0"/>
                        </a:rPr>
                        <a:t>Module điển hình</a:t>
                      </a:r>
                    </a:p>
                  </a:txBody>
                  <a:tcPr marL="36876" marR="36876" marT="18438" marB="18438"/>
                </a:tc>
                <a:tc>
                  <a:txBody>
                    <a:bodyPr/>
                    <a:lstStyle/>
                    <a:p>
                      <a:pPr fontAlgn="t"/>
                      <a:r>
                        <a:rPr lang="en-US" sz="1300" dirty="0">
                          <a:effectLst/>
                          <a:latin typeface="Montserrat" panose="00000500000000000000" pitchFamily="2" charset="0"/>
                        </a:rPr>
                        <a:t>Module E73 (NRF52840)</a:t>
                      </a:r>
                    </a:p>
                  </a:txBody>
                  <a:tcPr marL="36876" marR="36876" marT="18438" marB="18438"/>
                </a:tc>
                <a:tc>
                  <a:txBody>
                    <a:bodyPr/>
                    <a:lstStyle/>
                    <a:p>
                      <a:pPr fontAlgn="t"/>
                      <a:r>
                        <a:rPr lang="en-US" sz="1300" dirty="0">
                          <a:effectLst/>
                          <a:latin typeface="Montserrat" panose="00000500000000000000" pitchFamily="2" charset="0"/>
                        </a:rPr>
                        <a:t>MRF24J40</a:t>
                      </a:r>
                    </a:p>
                  </a:txBody>
                  <a:tcPr marL="36876" marR="36876" marT="18438" marB="18438"/>
                </a:tc>
                <a:tc>
                  <a:txBody>
                    <a:bodyPr/>
                    <a:lstStyle/>
                    <a:p>
                      <a:pPr fontAlgn="t"/>
                      <a:r>
                        <a:rPr lang="en-US" sz="1300">
                          <a:effectLst/>
                          <a:latin typeface="Montserrat" panose="00000500000000000000" pitchFamily="2" charset="0"/>
                        </a:rPr>
                        <a:t>ESP32</a:t>
                      </a:r>
                    </a:p>
                  </a:txBody>
                  <a:tcPr marL="36876" marR="36876" marT="18438" marB="18438"/>
                </a:tc>
                <a:tc>
                  <a:txBody>
                    <a:bodyPr/>
                    <a:lstStyle/>
                    <a:p>
                      <a:pPr fontAlgn="t"/>
                      <a:r>
                        <a:rPr lang="en-US" sz="1300">
                          <a:effectLst/>
                          <a:latin typeface="Montserrat" panose="00000500000000000000" pitchFamily="2" charset="0"/>
                        </a:rPr>
                        <a:t>AI-Thinker RA-01. RA-02 SX127x</a:t>
                      </a:r>
                    </a:p>
                  </a:txBody>
                  <a:tcPr marL="36876" marR="36876" marT="18438" marB="18438"/>
                </a:tc>
                <a:tc>
                  <a:txBody>
                    <a:bodyPr/>
                    <a:lstStyle/>
                    <a:p>
                      <a:pPr fontAlgn="t"/>
                      <a:r>
                        <a:rPr lang="en-US" sz="1300">
                          <a:effectLst/>
                          <a:latin typeface="Montserrat" panose="00000500000000000000" pitchFamily="2" charset="0"/>
                        </a:rPr>
                        <a:t>Module Sim 7600CE</a:t>
                      </a:r>
                    </a:p>
                  </a:txBody>
                  <a:tcPr marL="36876" marR="36876" marT="18438" marB="18438"/>
                </a:tc>
                <a:extLst>
                  <a:ext uri="{0D108BD9-81ED-4DB2-BD59-A6C34878D82A}">
                    <a16:rowId xmlns:a16="http://schemas.microsoft.com/office/drawing/2014/main" val="1878436087"/>
                  </a:ext>
                </a:extLst>
              </a:tr>
              <a:tr h="368757">
                <a:tc>
                  <a:txBody>
                    <a:bodyPr/>
                    <a:lstStyle/>
                    <a:p>
                      <a:pPr fontAlgn="t"/>
                      <a:r>
                        <a:rPr lang="en-US" sz="1300">
                          <a:effectLst/>
                          <a:latin typeface="Montserrat" panose="00000500000000000000" pitchFamily="2" charset="0"/>
                        </a:rPr>
                        <a:t>Công suất tiêu thụ (tương đối)</a:t>
                      </a:r>
                    </a:p>
                  </a:txBody>
                  <a:tcPr marL="36876" marR="36876" marT="18438" marB="18438"/>
                </a:tc>
                <a:tc>
                  <a:txBody>
                    <a:bodyPr/>
                    <a:lstStyle/>
                    <a:p>
                      <a:pPr fontAlgn="t"/>
                      <a:r>
                        <a:rPr lang="en-US" sz="1300">
                          <a:effectLst/>
                          <a:latin typeface="Montserrat" panose="00000500000000000000" pitchFamily="2" charset="0"/>
                        </a:rPr>
                        <a:t>&lt; 100mW</a:t>
                      </a:r>
                    </a:p>
                  </a:txBody>
                  <a:tcPr marL="36876" marR="36876" marT="18438" marB="18438"/>
                </a:tc>
                <a:tc>
                  <a:txBody>
                    <a:bodyPr/>
                    <a:lstStyle/>
                    <a:p>
                      <a:pPr fontAlgn="t"/>
                      <a:r>
                        <a:rPr lang="en-US" sz="1300" dirty="0">
                          <a:effectLst/>
                          <a:latin typeface="Montserrat" panose="00000500000000000000" pitchFamily="2" charset="0"/>
                        </a:rPr>
                        <a:t>80mW</a:t>
                      </a:r>
                    </a:p>
                  </a:txBody>
                  <a:tcPr marL="36876" marR="36876" marT="18438" marB="18438"/>
                </a:tc>
                <a:tc>
                  <a:txBody>
                    <a:bodyPr/>
                    <a:lstStyle/>
                    <a:p>
                      <a:pPr fontAlgn="t"/>
                      <a:r>
                        <a:rPr lang="en-US" sz="1300" dirty="0">
                          <a:effectLst/>
                          <a:latin typeface="Montserrat" panose="00000500000000000000" pitchFamily="2" charset="0"/>
                        </a:rPr>
                        <a:t>&gt;350mW</a:t>
                      </a:r>
                    </a:p>
                  </a:txBody>
                  <a:tcPr marL="36876" marR="36876" marT="18438" marB="18438"/>
                </a:tc>
                <a:tc>
                  <a:txBody>
                    <a:bodyPr/>
                    <a:lstStyle/>
                    <a:p>
                      <a:pPr fontAlgn="t"/>
                      <a:r>
                        <a:rPr lang="en-US" sz="1300">
                          <a:effectLst/>
                          <a:latin typeface="Montserrat" panose="00000500000000000000" pitchFamily="2" charset="0"/>
                        </a:rPr>
                        <a:t>&lt; 100mW</a:t>
                      </a:r>
                    </a:p>
                  </a:txBody>
                  <a:tcPr marL="36876" marR="36876" marT="18438" marB="18438"/>
                </a:tc>
                <a:tc>
                  <a:txBody>
                    <a:bodyPr/>
                    <a:lstStyle/>
                    <a:p>
                      <a:pPr fontAlgn="t"/>
                      <a:r>
                        <a:rPr lang="en-US" sz="1300">
                          <a:effectLst/>
                          <a:latin typeface="Montserrat" panose="00000500000000000000" pitchFamily="2" charset="0"/>
                        </a:rPr>
                        <a:t>5000 mW</a:t>
                      </a:r>
                    </a:p>
                  </a:txBody>
                  <a:tcPr marL="36876" marR="36876" marT="18438" marB="18438"/>
                </a:tc>
                <a:extLst>
                  <a:ext uri="{0D108BD9-81ED-4DB2-BD59-A6C34878D82A}">
                    <a16:rowId xmlns:a16="http://schemas.microsoft.com/office/drawing/2014/main" val="3492399727"/>
                  </a:ext>
                </a:extLst>
              </a:tr>
              <a:tr h="251395">
                <a:tc>
                  <a:txBody>
                    <a:bodyPr/>
                    <a:lstStyle/>
                    <a:p>
                      <a:pPr fontAlgn="t"/>
                      <a:r>
                        <a:rPr lang="en-US" sz="1300">
                          <a:effectLst/>
                          <a:latin typeface="Montserrat" panose="00000500000000000000" pitchFamily="2" charset="0"/>
                        </a:rPr>
                        <a:t>Công suất phát</a:t>
                      </a:r>
                    </a:p>
                  </a:txBody>
                  <a:tcPr marL="36876" marR="36876" marT="18438" marB="18438"/>
                </a:tc>
                <a:tc>
                  <a:txBody>
                    <a:bodyPr/>
                    <a:lstStyle/>
                    <a:p>
                      <a:pPr fontAlgn="t"/>
                      <a:r>
                        <a:rPr lang="en-US" sz="1300">
                          <a:effectLst/>
                          <a:latin typeface="Montserrat" panose="00000500000000000000" pitchFamily="2" charset="0"/>
                        </a:rPr>
                        <a:t>(-20) - 8 dBm</a:t>
                      </a:r>
                    </a:p>
                  </a:txBody>
                  <a:tcPr marL="36876" marR="36876" marT="18438" marB="18438"/>
                </a:tc>
                <a:tc>
                  <a:txBody>
                    <a:bodyPr/>
                    <a:lstStyle/>
                    <a:p>
                      <a:pPr fontAlgn="t"/>
                      <a:r>
                        <a:rPr lang="en-US" sz="1300">
                          <a:effectLst/>
                          <a:latin typeface="Montserrat" panose="00000500000000000000" pitchFamily="2" charset="0"/>
                        </a:rPr>
                        <a:t>(-25)-20dBm</a:t>
                      </a:r>
                    </a:p>
                  </a:txBody>
                  <a:tcPr marL="36876" marR="36876" marT="18438" marB="18438"/>
                </a:tc>
                <a:tc>
                  <a:txBody>
                    <a:bodyPr/>
                    <a:lstStyle/>
                    <a:p>
                      <a:pPr fontAlgn="t"/>
                      <a:r>
                        <a:rPr lang="en-US" sz="1300" dirty="0">
                          <a:effectLst/>
                          <a:latin typeface="Montserrat" panose="00000500000000000000" pitchFamily="2" charset="0"/>
                        </a:rPr>
                        <a:t>15-20dBm</a:t>
                      </a:r>
                    </a:p>
                  </a:txBody>
                  <a:tcPr marL="36876" marR="36876" marT="18438" marB="18438"/>
                </a:tc>
                <a:tc>
                  <a:txBody>
                    <a:bodyPr/>
                    <a:lstStyle/>
                    <a:p>
                      <a:pPr fontAlgn="t"/>
                      <a:r>
                        <a:rPr lang="en-US" sz="1300" dirty="0">
                          <a:effectLst/>
                          <a:latin typeface="Montserrat" panose="00000500000000000000" pitchFamily="2" charset="0"/>
                        </a:rPr>
                        <a:t>(-4) - 20dBm</a:t>
                      </a:r>
                    </a:p>
                  </a:txBody>
                  <a:tcPr marL="36876" marR="36876" marT="18438" marB="18438"/>
                </a:tc>
                <a:tc>
                  <a:txBody>
                    <a:bodyPr/>
                    <a:lstStyle/>
                    <a:p>
                      <a:pPr fontAlgn="t"/>
                      <a:r>
                        <a:rPr lang="en-US" sz="1300">
                          <a:effectLst/>
                          <a:latin typeface="Montserrat" panose="00000500000000000000" pitchFamily="2" charset="0"/>
                        </a:rPr>
                        <a:t>43dBm (station)</a:t>
                      </a:r>
                    </a:p>
                  </a:txBody>
                  <a:tcPr marL="36876" marR="36876" marT="18438" marB="18438"/>
                </a:tc>
                <a:extLst>
                  <a:ext uri="{0D108BD9-81ED-4DB2-BD59-A6C34878D82A}">
                    <a16:rowId xmlns:a16="http://schemas.microsoft.com/office/drawing/2014/main" val="1732528559"/>
                  </a:ext>
                </a:extLst>
              </a:tr>
              <a:tr h="479385">
                <a:tc>
                  <a:txBody>
                    <a:bodyPr/>
                    <a:lstStyle/>
                    <a:p>
                      <a:pPr fontAlgn="t"/>
                      <a:r>
                        <a:rPr lang="en-US" sz="1300">
                          <a:effectLst/>
                          <a:latin typeface="Montserrat" panose="00000500000000000000" pitchFamily="2" charset="0"/>
                        </a:rPr>
                        <a:t>Phù hợp ứng dụng công suất thấp?</a:t>
                      </a:r>
                    </a:p>
                  </a:txBody>
                  <a:tcPr marL="36876" marR="36876" marT="18438" marB="18438"/>
                </a:tc>
                <a:tc>
                  <a:txBody>
                    <a:bodyPr/>
                    <a:lstStyle/>
                    <a:p>
                      <a:pPr fontAlgn="t"/>
                      <a:r>
                        <a:rPr lang="en-US" sz="1300">
                          <a:effectLst/>
                          <a:latin typeface="Montserrat" panose="00000500000000000000" pitchFamily="2" charset="0"/>
                        </a:rPr>
                        <a:t>Phù hợp</a:t>
                      </a:r>
                    </a:p>
                  </a:txBody>
                  <a:tcPr marL="36876" marR="36876" marT="18438" marB="18438"/>
                </a:tc>
                <a:tc>
                  <a:txBody>
                    <a:bodyPr/>
                    <a:lstStyle/>
                    <a:p>
                      <a:pPr fontAlgn="t"/>
                      <a:r>
                        <a:rPr lang="sv-SE" sz="1300">
                          <a:effectLst/>
                          <a:latin typeface="Montserrat" panose="00000500000000000000" pitchFamily="2" charset="0"/>
                        </a:rPr>
                        <a:t>Phù hợp nhưng không bằng BLE</a:t>
                      </a:r>
                    </a:p>
                  </a:txBody>
                  <a:tcPr marL="36876" marR="36876" marT="18438" marB="18438"/>
                </a:tc>
                <a:tc>
                  <a:txBody>
                    <a:bodyPr/>
                    <a:lstStyle/>
                    <a:p>
                      <a:pPr fontAlgn="t"/>
                      <a:r>
                        <a:rPr lang="en-US" sz="1300">
                          <a:effectLst/>
                          <a:latin typeface="Montserrat" panose="00000500000000000000" pitchFamily="2" charset="0"/>
                        </a:rPr>
                        <a:t>Không phù hợp</a:t>
                      </a:r>
                    </a:p>
                  </a:txBody>
                  <a:tcPr marL="36876" marR="36876" marT="18438" marB="18438"/>
                </a:tc>
                <a:tc>
                  <a:txBody>
                    <a:bodyPr/>
                    <a:lstStyle/>
                    <a:p>
                      <a:pPr fontAlgn="t"/>
                      <a:r>
                        <a:rPr lang="en-US" sz="1300">
                          <a:effectLst/>
                          <a:latin typeface="Montserrat" panose="00000500000000000000" pitchFamily="2" charset="0"/>
                        </a:rPr>
                        <a:t>Phù hợp</a:t>
                      </a:r>
                    </a:p>
                  </a:txBody>
                  <a:tcPr marL="36876" marR="36876" marT="18438" marB="18438"/>
                </a:tc>
                <a:tc>
                  <a:txBody>
                    <a:bodyPr/>
                    <a:lstStyle/>
                    <a:p>
                      <a:pPr fontAlgn="t"/>
                      <a:r>
                        <a:rPr lang="en-US" sz="1300" dirty="0" err="1">
                          <a:effectLst/>
                          <a:latin typeface="Montserrat" panose="00000500000000000000" pitchFamily="2" charset="0"/>
                        </a:rPr>
                        <a:t>Không</a:t>
                      </a:r>
                      <a:r>
                        <a:rPr lang="en-US" sz="1300" dirty="0">
                          <a:effectLst/>
                          <a:latin typeface="Montserrat" panose="00000500000000000000" pitchFamily="2" charset="0"/>
                        </a:rPr>
                        <a:t> </a:t>
                      </a:r>
                      <a:r>
                        <a:rPr lang="en-US" sz="1300" dirty="0" err="1">
                          <a:effectLst/>
                          <a:latin typeface="Montserrat" panose="00000500000000000000" pitchFamily="2" charset="0"/>
                        </a:rPr>
                        <a:t>phù</a:t>
                      </a:r>
                      <a:r>
                        <a:rPr lang="en-US" sz="1300" dirty="0">
                          <a:effectLst/>
                          <a:latin typeface="Montserrat" panose="00000500000000000000" pitchFamily="2" charset="0"/>
                        </a:rPr>
                        <a:t> </a:t>
                      </a:r>
                      <a:r>
                        <a:rPr lang="en-US" sz="1300" dirty="0" err="1">
                          <a:effectLst/>
                          <a:latin typeface="Montserrat" panose="00000500000000000000" pitchFamily="2" charset="0"/>
                        </a:rPr>
                        <a:t>hợp</a:t>
                      </a:r>
                      <a:endParaRPr lang="en-US" sz="1300" dirty="0">
                        <a:effectLst/>
                        <a:latin typeface="Montserrat" panose="00000500000000000000" pitchFamily="2" charset="0"/>
                      </a:endParaRPr>
                    </a:p>
                  </a:txBody>
                  <a:tcPr marL="36876" marR="36876" marT="18438" marB="18438"/>
                </a:tc>
                <a:extLst>
                  <a:ext uri="{0D108BD9-81ED-4DB2-BD59-A6C34878D82A}">
                    <a16:rowId xmlns:a16="http://schemas.microsoft.com/office/drawing/2014/main" val="4183733336"/>
                  </a:ext>
                </a:extLst>
              </a:tr>
            </a:tbl>
          </a:graphicData>
        </a:graphic>
      </p:graphicFrame>
    </p:spTree>
    <p:extLst>
      <p:ext uri="{BB962C8B-B14F-4D97-AF65-F5344CB8AC3E}">
        <p14:creationId xmlns:p14="http://schemas.microsoft.com/office/powerpoint/2010/main" val="21124757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8</a:t>
            </a:fld>
            <a:endParaRPr lang="en-US" dirty="0"/>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a:xfrm>
            <a:off x="250937" y="100182"/>
            <a:ext cx="8673846" cy="451739"/>
          </a:xfrm>
        </p:spPr>
        <p:txBody>
          <a:bodyPr/>
          <a:lstStyle/>
          <a:p>
            <a:r>
              <a:rPr lang="en-US">
                <a:latin typeface="Montserrat" panose="00000500000000000000" pitchFamily="2" charset="0"/>
              </a:rPr>
              <a:t>III. NỘI DUNG THỰC HIỆN</a:t>
            </a:r>
          </a:p>
        </p:txBody>
      </p:sp>
      <p:sp>
        <p:nvSpPr>
          <p:cNvPr id="9" name="TextBox 8">
            <a:extLst>
              <a:ext uri="{FF2B5EF4-FFF2-40B4-BE49-F238E27FC236}">
                <a16:creationId xmlns:a16="http://schemas.microsoft.com/office/drawing/2014/main" id="{D94BBCFE-4410-5AF4-C805-EDB35326BFA8}"/>
              </a:ext>
            </a:extLst>
          </p:cNvPr>
          <p:cNvSpPr txBox="1"/>
          <p:nvPr/>
        </p:nvSpPr>
        <p:spPr>
          <a:xfrm>
            <a:off x="235077" y="933061"/>
            <a:ext cx="4878099" cy="369332"/>
          </a:xfrm>
          <a:prstGeom prst="rect">
            <a:avLst/>
          </a:prstGeom>
          <a:noFill/>
        </p:spPr>
        <p:txBody>
          <a:bodyPr wrap="square" rtlCol="0">
            <a:spAutoFit/>
          </a:bodyPr>
          <a:lstStyle/>
          <a:p>
            <a:r>
              <a:rPr lang="en-US" b="1">
                <a:latin typeface="Montserrat" panose="00000500000000000000" pitchFamily="2" charset="0"/>
              </a:rPr>
              <a:t>3. Thiết kế phần cứng</a:t>
            </a:r>
          </a:p>
        </p:txBody>
      </p:sp>
      <p:grpSp>
        <p:nvGrpSpPr>
          <p:cNvPr id="24" name="Group 23">
            <a:extLst>
              <a:ext uri="{FF2B5EF4-FFF2-40B4-BE49-F238E27FC236}">
                <a16:creationId xmlns:a16="http://schemas.microsoft.com/office/drawing/2014/main" id="{4457FABF-BEBC-9E9C-126B-74586D2023A6}"/>
              </a:ext>
            </a:extLst>
          </p:cNvPr>
          <p:cNvGrpSpPr/>
          <p:nvPr/>
        </p:nvGrpSpPr>
        <p:grpSpPr>
          <a:xfrm>
            <a:off x="454686" y="1302393"/>
            <a:ext cx="8470097" cy="4794025"/>
            <a:chOff x="485774" y="1302393"/>
            <a:chExt cx="8470097" cy="4794025"/>
          </a:xfrm>
        </p:grpSpPr>
        <p:sp>
          <p:nvSpPr>
            <p:cNvPr id="4" name="Rectangle: Rounded Corners 3">
              <a:extLst>
                <a:ext uri="{FF2B5EF4-FFF2-40B4-BE49-F238E27FC236}">
                  <a16:creationId xmlns:a16="http://schemas.microsoft.com/office/drawing/2014/main" id="{36706322-C62F-8247-EB79-03CB8C3C1FCF}"/>
                </a:ext>
              </a:extLst>
            </p:cNvPr>
            <p:cNvSpPr/>
            <p:nvPr/>
          </p:nvSpPr>
          <p:spPr>
            <a:xfrm>
              <a:off x="485774" y="2075745"/>
              <a:ext cx="7872413" cy="2667418"/>
            </a:xfrm>
            <a:prstGeom prst="round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2D292985-22EA-B161-9AA3-62EE5EF97FEF}"/>
                </a:ext>
              </a:extLst>
            </p:cNvPr>
            <p:cNvSpPr txBox="1"/>
            <p:nvPr/>
          </p:nvSpPr>
          <p:spPr>
            <a:xfrm>
              <a:off x="785813" y="2967335"/>
              <a:ext cx="2014537" cy="923330"/>
            </a:xfrm>
            <a:prstGeom prst="rect">
              <a:avLst/>
            </a:prstGeom>
            <a:noFill/>
            <a:ln>
              <a:solidFill>
                <a:schemeClr val="tx1"/>
              </a:solidFill>
            </a:ln>
          </p:spPr>
          <p:txBody>
            <a:bodyPr wrap="square" rtlCol="0">
              <a:spAutoFit/>
            </a:bodyPr>
            <a:lstStyle/>
            <a:p>
              <a:pPr algn="ctr"/>
              <a:endParaRPr lang="en-US">
                <a:latin typeface="Montserrat" panose="00000500000000000000" pitchFamily="2" charset="0"/>
              </a:endParaRPr>
            </a:p>
            <a:p>
              <a:pPr algn="ctr"/>
              <a:r>
                <a:rPr lang="en-US">
                  <a:latin typeface="Montserrat" panose="00000500000000000000" pitchFamily="2" charset="0"/>
                </a:rPr>
                <a:t>Khối cảm biến</a:t>
              </a:r>
            </a:p>
            <a:p>
              <a:pPr algn="ctr"/>
              <a:endParaRPr lang="en-US">
                <a:latin typeface="Montserrat" panose="00000500000000000000" pitchFamily="2" charset="0"/>
              </a:endParaRPr>
            </a:p>
          </p:txBody>
        </p:sp>
        <p:sp>
          <p:nvSpPr>
            <p:cNvPr id="8" name="TextBox 7">
              <a:extLst>
                <a:ext uri="{FF2B5EF4-FFF2-40B4-BE49-F238E27FC236}">
                  <a16:creationId xmlns:a16="http://schemas.microsoft.com/office/drawing/2014/main" id="{E5F48684-4680-0E9B-2DB3-DFA0F9B49B2E}"/>
                </a:ext>
              </a:extLst>
            </p:cNvPr>
            <p:cNvSpPr txBox="1"/>
            <p:nvPr/>
          </p:nvSpPr>
          <p:spPr>
            <a:xfrm>
              <a:off x="3355817" y="2967335"/>
              <a:ext cx="2014537" cy="923330"/>
            </a:xfrm>
            <a:prstGeom prst="rect">
              <a:avLst/>
            </a:prstGeom>
            <a:noFill/>
            <a:ln>
              <a:solidFill>
                <a:schemeClr val="tx1"/>
              </a:solidFill>
            </a:ln>
          </p:spPr>
          <p:txBody>
            <a:bodyPr wrap="square" rtlCol="0">
              <a:spAutoFit/>
            </a:bodyPr>
            <a:lstStyle/>
            <a:p>
              <a:pPr algn="ctr"/>
              <a:endParaRPr lang="en-US">
                <a:latin typeface="Montserrat" panose="00000500000000000000" pitchFamily="2" charset="0"/>
              </a:endParaRPr>
            </a:p>
            <a:p>
              <a:pPr algn="ctr"/>
              <a:r>
                <a:rPr lang="en-US">
                  <a:latin typeface="Montserrat" panose="00000500000000000000" pitchFamily="2" charset="0"/>
                </a:rPr>
                <a:t>Khối xử lý</a:t>
              </a:r>
            </a:p>
            <a:p>
              <a:pPr algn="ctr"/>
              <a:endParaRPr lang="en-US">
                <a:latin typeface="Montserrat" panose="00000500000000000000" pitchFamily="2" charset="0"/>
              </a:endParaRPr>
            </a:p>
          </p:txBody>
        </p:sp>
        <p:sp>
          <p:nvSpPr>
            <p:cNvPr id="10" name="TextBox 9">
              <a:extLst>
                <a:ext uri="{FF2B5EF4-FFF2-40B4-BE49-F238E27FC236}">
                  <a16:creationId xmlns:a16="http://schemas.microsoft.com/office/drawing/2014/main" id="{97762F1F-E8CA-BA95-A690-9A8BFD0FF835}"/>
                </a:ext>
              </a:extLst>
            </p:cNvPr>
            <p:cNvSpPr txBox="1"/>
            <p:nvPr/>
          </p:nvSpPr>
          <p:spPr>
            <a:xfrm>
              <a:off x="5886447" y="2967335"/>
              <a:ext cx="2314578" cy="923330"/>
            </a:xfrm>
            <a:prstGeom prst="rect">
              <a:avLst/>
            </a:prstGeom>
            <a:noFill/>
            <a:ln>
              <a:solidFill>
                <a:schemeClr val="tx1"/>
              </a:solidFill>
            </a:ln>
          </p:spPr>
          <p:txBody>
            <a:bodyPr wrap="square" rtlCol="0">
              <a:spAutoFit/>
            </a:bodyPr>
            <a:lstStyle/>
            <a:p>
              <a:pPr algn="ctr"/>
              <a:endParaRPr lang="en-US">
                <a:latin typeface="Montserrat" panose="00000500000000000000" pitchFamily="2" charset="0"/>
              </a:endParaRPr>
            </a:p>
            <a:p>
              <a:pPr algn="ctr"/>
              <a:r>
                <a:rPr lang="en-US">
                  <a:latin typeface="Montserrat" panose="00000500000000000000" pitchFamily="2" charset="0"/>
                </a:rPr>
                <a:t>Khối truyền thông</a:t>
              </a:r>
            </a:p>
            <a:p>
              <a:pPr algn="ctr"/>
              <a:endParaRPr lang="en-US">
                <a:latin typeface="Montserrat" panose="00000500000000000000" pitchFamily="2" charset="0"/>
              </a:endParaRPr>
            </a:p>
          </p:txBody>
        </p:sp>
        <p:sp>
          <p:nvSpPr>
            <p:cNvPr id="11" name="Arrow: Right 10">
              <a:extLst>
                <a:ext uri="{FF2B5EF4-FFF2-40B4-BE49-F238E27FC236}">
                  <a16:creationId xmlns:a16="http://schemas.microsoft.com/office/drawing/2014/main" id="{5584F960-F942-EDE5-7380-9E3123E2785F}"/>
                </a:ext>
              </a:extLst>
            </p:cNvPr>
            <p:cNvSpPr/>
            <p:nvPr/>
          </p:nvSpPr>
          <p:spPr>
            <a:xfrm>
              <a:off x="2800350" y="3319708"/>
              <a:ext cx="555467" cy="295030"/>
            </a:xfrm>
            <a:prstGeom prst="rightArrow">
              <a:avLst/>
            </a:prstGeom>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2" name="Arrow: Left-Right 11">
              <a:extLst>
                <a:ext uri="{FF2B5EF4-FFF2-40B4-BE49-F238E27FC236}">
                  <a16:creationId xmlns:a16="http://schemas.microsoft.com/office/drawing/2014/main" id="{7E799AC4-707F-D0EB-CC59-7DC3D199D309}"/>
                </a:ext>
              </a:extLst>
            </p:cNvPr>
            <p:cNvSpPr/>
            <p:nvPr/>
          </p:nvSpPr>
          <p:spPr>
            <a:xfrm>
              <a:off x="5370354" y="3253007"/>
              <a:ext cx="516093" cy="295030"/>
            </a:xfrm>
            <a:prstGeom prst="leftRightArrow">
              <a:avLst/>
            </a:prstGeom>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grpSp>
          <p:nvGrpSpPr>
            <p:cNvPr id="21" name="Group 20">
              <a:extLst>
                <a:ext uri="{FF2B5EF4-FFF2-40B4-BE49-F238E27FC236}">
                  <a16:creationId xmlns:a16="http://schemas.microsoft.com/office/drawing/2014/main" id="{E4B08128-BC7D-5EA0-095F-C519CAFD427F}"/>
                </a:ext>
              </a:extLst>
            </p:cNvPr>
            <p:cNvGrpSpPr/>
            <p:nvPr/>
          </p:nvGrpSpPr>
          <p:grpSpPr>
            <a:xfrm>
              <a:off x="8201025" y="1302393"/>
              <a:ext cx="754846" cy="2126607"/>
              <a:chOff x="8201025" y="1302393"/>
              <a:chExt cx="754846" cy="2126607"/>
            </a:xfrm>
          </p:grpSpPr>
          <p:cxnSp>
            <p:nvCxnSpPr>
              <p:cNvPr id="14" name="Straight Connector 13">
                <a:extLst>
                  <a:ext uri="{FF2B5EF4-FFF2-40B4-BE49-F238E27FC236}">
                    <a16:creationId xmlns:a16="http://schemas.microsoft.com/office/drawing/2014/main" id="{9F00FD17-67DE-8463-BD3E-E4C3FFD1F2DF}"/>
                  </a:ext>
                </a:extLst>
              </p:cNvPr>
              <p:cNvCxnSpPr>
                <a:stCxn id="10" idx="3"/>
              </p:cNvCxnSpPr>
              <p:nvPr/>
            </p:nvCxnSpPr>
            <p:spPr>
              <a:xfrm>
                <a:off x="8201025" y="3429000"/>
                <a:ext cx="428625" cy="0"/>
              </a:xfrm>
              <a:prstGeom prst="line">
                <a:avLst/>
              </a:prstGeom>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E7933129-8356-CAD7-48B0-F43DCA60CB2E}"/>
                  </a:ext>
                </a:extLst>
              </p:cNvPr>
              <p:cNvCxnSpPr/>
              <p:nvPr/>
            </p:nvCxnSpPr>
            <p:spPr>
              <a:xfrm flipV="1">
                <a:off x="8655832" y="1600038"/>
                <a:ext cx="0" cy="1828962"/>
              </a:xfrm>
              <a:prstGeom prst="line">
                <a:avLst/>
              </a:prstGeom>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675AE172-A7CE-C28F-E04F-7B0145765A06}"/>
                  </a:ext>
                </a:extLst>
              </p:cNvPr>
              <p:cNvCxnSpPr/>
              <p:nvPr/>
            </p:nvCxnSpPr>
            <p:spPr>
              <a:xfrm>
                <a:off x="8358187" y="1302393"/>
                <a:ext cx="297645" cy="297645"/>
              </a:xfrm>
              <a:prstGeom prst="line">
                <a:avLst/>
              </a:prstGeom>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3EA3253E-01A1-D333-7F7D-4DAADE441AD9}"/>
                  </a:ext>
                </a:extLst>
              </p:cNvPr>
              <p:cNvCxnSpPr/>
              <p:nvPr/>
            </p:nvCxnSpPr>
            <p:spPr>
              <a:xfrm flipV="1">
                <a:off x="8658226" y="1302393"/>
                <a:ext cx="297645" cy="297645"/>
              </a:xfrm>
              <a:prstGeom prst="line">
                <a:avLst/>
              </a:prstGeom>
            </p:spPr>
            <p:style>
              <a:lnRef idx="1">
                <a:schemeClr val="dk1"/>
              </a:lnRef>
              <a:fillRef idx="0">
                <a:schemeClr val="dk1"/>
              </a:fillRef>
              <a:effectRef idx="0">
                <a:schemeClr val="dk1"/>
              </a:effectRef>
              <a:fontRef idx="minor">
                <a:schemeClr val="tx1"/>
              </a:fontRef>
            </p:style>
          </p:cxnSp>
        </p:grpSp>
        <p:sp>
          <p:nvSpPr>
            <p:cNvPr id="22" name="TextBox 21">
              <a:extLst>
                <a:ext uri="{FF2B5EF4-FFF2-40B4-BE49-F238E27FC236}">
                  <a16:creationId xmlns:a16="http://schemas.microsoft.com/office/drawing/2014/main" id="{A15DDB90-1B40-0F3E-EEED-4970BFEF3D2A}"/>
                </a:ext>
              </a:extLst>
            </p:cNvPr>
            <p:cNvSpPr txBox="1"/>
            <p:nvPr/>
          </p:nvSpPr>
          <p:spPr>
            <a:xfrm>
              <a:off x="1350168" y="5173088"/>
              <a:ext cx="6100762" cy="923330"/>
            </a:xfrm>
            <a:prstGeom prst="rect">
              <a:avLst/>
            </a:prstGeom>
            <a:noFill/>
            <a:ln>
              <a:solidFill>
                <a:schemeClr val="tx1"/>
              </a:solidFill>
            </a:ln>
          </p:spPr>
          <p:txBody>
            <a:bodyPr wrap="square" rtlCol="0">
              <a:spAutoFit/>
            </a:bodyPr>
            <a:lstStyle/>
            <a:p>
              <a:pPr algn="ctr"/>
              <a:endParaRPr lang="en-US">
                <a:latin typeface="Montserrat" panose="00000500000000000000" pitchFamily="2" charset="0"/>
              </a:endParaRPr>
            </a:p>
            <a:p>
              <a:pPr algn="ctr"/>
              <a:r>
                <a:rPr lang="en-US">
                  <a:latin typeface="Montserrat" panose="00000500000000000000" pitchFamily="2" charset="0"/>
                </a:rPr>
                <a:t>Khối nguồn</a:t>
              </a:r>
            </a:p>
            <a:p>
              <a:pPr algn="ctr"/>
              <a:endParaRPr lang="en-US">
                <a:latin typeface="Montserrat" panose="00000500000000000000" pitchFamily="2" charset="0"/>
              </a:endParaRPr>
            </a:p>
          </p:txBody>
        </p:sp>
        <p:sp>
          <p:nvSpPr>
            <p:cNvPr id="23" name="Arrow: Right 22">
              <a:extLst>
                <a:ext uri="{FF2B5EF4-FFF2-40B4-BE49-F238E27FC236}">
                  <a16:creationId xmlns:a16="http://schemas.microsoft.com/office/drawing/2014/main" id="{ADABF5C5-7DD1-4BFB-6396-F3338E664923}"/>
                </a:ext>
              </a:extLst>
            </p:cNvPr>
            <p:cNvSpPr/>
            <p:nvPr/>
          </p:nvSpPr>
          <p:spPr>
            <a:xfrm rot="16200000">
              <a:off x="4308925" y="4830126"/>
              <a:ext cx="492937" cy="261818"/>
            </a:xfrm>
            <a:prstGeom prst="rightArrow">
              <a:avLst/>
            </a:prstGeom>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grpSp>
      <p:sp>
        <p:nvSpPr>
          <p:cNvPr id="25" name="TextBox 24">
            <a:extLst>
              <a:ext uri="{FF2B5EF4-FFF2-40B4-BE49-F238E27FC236}">
                <a16:creationId xmlns:a16="http://schemas.microsoft.com/office/drawing/2014/main" id="{FAE89A11-F00B-F85C-6001-36A628C3D6E5}"/>
              </a:ext>
            </a:extLst>
          </p:cNvPr>
          <p:cNvSpPr txBox="1"/>
          <p:nvPr/>
        </p:nvSpPr>
        <p:spPr>
          <a:xfrm>
            <a:off x="250937" y="1294463"/>
            <a:ext cx="4878099" cy="369332"/>
          </a:xfrm>
          <a:prstGeom prst="rect">
            <a:avLst/>
          </a:prstGeom>
          <a:noFill/>
        </p:spPr>
        <p:txBody>
          <a:bodyPr wrap="square" rtlCol="0">
            <a:spAutoFit/>
          </a:bodyPr>
          <a:lstStyle/>
          <a:p>
            <a:r>
              <a:rPr lang="en-US" b="1">
                <a:latin typeface="Montserrat" panose="00000500000000000000" pitchFamily="2" charset="0"/>
              </a:rPr>
              <a:t>3.1. Node</a:t>
            </a:r>
          </a:p>
        </p:txBody>
      </p:sp>
    </p:spTree>
    <p:extLst>
      <p:ext uri="{BB962C8B-B14F-4D97-AF65-F5344CB8AC3E}">
        <p14:creationId xmlns:p14="http://schemas.microsoft.com/office/powerpoint/2010/main" val="170726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9</a:t>
            </a:fld>
            <a:endParaRPr lang="en-US" dirty="0"/>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a:xfrm>
            <a:off x="250937" y="100182"/>
            <a:ext cx="8673846" cy="451739"/>
          </a:xfrm>
        </p:spPr>
        <p:txBody>
          <a:bodyPr/>
          <a:lstStyle/>
          <a:p>
            <a:r>
              <a:rPr lang="en-US">
                <a:latin typeface="Montserrat" panose="00000500000000000000" pitchFamily="2" charset="0"/>
              </a:rPr>
              <a:t>III. NỘI DUNG THỰC HIỆN</a:t>
            </a:r>
          </a:p>
        </p:txBody>
      </p:sp>
      <p:sp>
        <p:nvSpPr>
          <p:cNvPr id="9" name="TextBox 8">
            <a:extLst>
              <a:ext uri="{FF2B5EF4-FFF2-40B4-BE49-F238E27FC236}">
                <a16:creationId xmlns:a16="http://schemas.microsoft.com/office/drawing/2014/main" id="{D94BBCFE-4410-5AF4-C805-EDB35326BFA8}"/>
              </a:ext>
            </a:extLst>
          </p:cNvPr>
          <p:cNvSpPr txBox="1"/>
          <p:nvPr/>
        </p:nvSpPr>
        <p:spPr>
          <a:xfrm>
            <a:off x="235077" y="933061"/>
            <a:ext cx="4878099" cy="369332"/>
          </a:xfrm>
          <a:prstGeom prst="rect">
            <a:avLst/>
          </a:prstGeom>
          <a:noFill/>
        </p:spPr>
        <p:txBody>
          <a:bodyPr wrap="square" rtlCol="0">
            <a:spAutoFit/>
          </a:bodyPr>
          <a:lstStyle/>
          <a:p>
            <a:r>
              <a:rPr lang="en-US" b="1">
                <a:latin typeface="Montserrat" panose="00000500000000000000" pitchFamily="2" charset="0"/>
              </a:rPr>
              <a:t>3.1.1. Lựa chọn cảm biến</a:t>
            </a:r>
          </a:p>
        </p:txBody>
      </p:sp>
      <p:graphicFrame>
        <p:nvGraphicFramePr>
          <p:cNvPr id="4" name="Table 3">
            <a:extLst>
              <a:ext uri="{FF2B5EF4-FFF2-40B4-BE49-F238E27FC236}">
                <a16:creationId xmlns:a16="http://schemas.microsoft.com/office/drawing/2014/main" id="{858DFB5D-C28D-4D34-9A75-79EEF8430F39}"/>
              </a:ext>
            </a:extLst>
          </p:cNvPr>
          <p:cNvGraphicFramePr>
            <a:graphicFrameLocks noGrp="1"/>
          </p:cNvGraphicFramePr>
          <p:nvPr>
            <p:extLst>
              <p:ext uri="{D42A27DB-BD31-4B8C-83A1-F6EECF244321}">
                <p14:modId xmlns:p14="http://schemas.microsoft.com/office/powerpoint/2010/main" val="1455039801"/>
              </p:ext>
            </p:extLst>
          </p:nvPr>
        </p:nvGraphicFramePr>
        <p:xfrm>
          <a:off x="1216597" y="1831889"/>
          <a:ext cx="6298319" cy="1562862"/>
        </p:xfrm>
        <a:graphic>
          <a:graphicData uri="http://schemas.openxmlformats.org/drawingml/2006/table">
            <a:tbl>
              <a:tblPr firstRow="1" firstCol="1" bandRow="1">
                <a:tableStyleId>{5940675A-B579-460E-94D1-54222C63F5DA}</a:tableStyleId>
              </a:tblPr>
              <a:tblGrid>
                <a:gridCol w="2189296">
                  <a:extLst>
                    <a:ext uri="{9D8B030D-6E8A-4147-A177-3AD203B41FA5}">
                      <a16:colId xmlns:a16="http://schemas.microsoft.com/office/drawing/2014/main" val="796771348"/>
                    </a:ext>
                  </a:extLst>
                </a:gridCol>
                <a:gridCol w="1608591">
                  <a:extLst>
                    <a:ext uri="{9D8B030D-6E8A-4147-A177-3AD203B41FA5}">
                      <a16:colId xmlns:a16="http://schemas.microsoft.com/office/drawing/2014/main" val="4127839965"/>
                    </a:ext>
                  </a:extLst>
                </a:gridCol>
                <a:gridCol w="2500432">
                  <a:extLst>
                    <a:ext uri="{9D8B030D-6E8A-4147-A177-3AD203B41FA5}">
                      <a16:colId xmlns:a16="http://schemas.microsoft.com/office/drawing/2014/main" val="2417420377"/>
                    </a:ext>
                  </a:extLst>
                </a:gridCol>
              </a:tblGrid>
              <a:tr h="0">
                <a:tc>
                  <a:txBody>
                    <a:bodyPr/>
                    <a:lstStyle/>
                    <a:p>
                      <a:pPr marL="0" marR="0" algn="just">
                        <a:lnSpc>
                          <a:spcPct val="115000"/>
                        </a:lnSpc>
                        <a:spcBef>
                          <a:spcPts val="0"/>
                        </a:spcBef>
                        <a:spcAft>
                          <a:spcPts val="0"/>
                        </a:spcAft>
                      </a:pPr>
                      <a:r>
                        <a:rPr lang="vi-VN" sz="1600" kern="1400" spc="-50">
                          <a:effectLst/>
                          <a:latin typeface="Montserrat" panose="00000500000000000000" pitchFamily="2" charset="0"/>
                        </a:rPr>
                        <a:t> </a:t>
                      </a:r>
                      <a:endParaRPr lang="en-US" sz="2800" kern="1400" spc="-50">
                        <a:effectLst/>
                        <a:latin typeface="Montserrat" panose="00000500000000000000" pitchFamily="2" charset="0"/>
                        <a:ea typeface="SimSun" panose="02010600030101010101" pitchFamily="2" charset="-122"/>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US" sz="1600" kern="1400" spc="-50">
                          <a:solidFill>
                            <a:srgbClr val="C00000"/>
                          </a:solidFill>
                          <a:effectLst/>
                          <a:latin typeface="Montserrat" panose="00000500000000000000" pitchFamily="2" charset="0"/>
                        </a:rPr>
                        <a:t>LM35</a:t>
                      </a:r>
                      <a:endParaRPr lang="en-US" sz="2800" kern="1400" spc="-50">
                        <a:solidFill>
                          <a:srgbClr val="C00000"/>
                        </a:solidFill>
                        <a:effectLst/>
                        <a:latin typeface="Montserrat" panose="00000500000000000000" pitchFamily="2" charset="0"/>
                        <a:ea typeface="SimSun" panose="02010600030101010101" pitchFamily="2" charset="-122"/>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US" sz="1600" kern="1400" spc="-50">
                          <a:effectLst/>
                          <a:latin typeface="Montserrat" panose="00000500000000000000" pitchFamily="2" charset="0"/>
                        </a:rPr>
                        <a:t>Pt 100</a:t>
                      </a:r>
                      <a:endParaRPr lang="en-US" sz="2800" kern="1400" spc="-50">
                        <a:effectLst/>
                        <a:latin typeface="Montserrat" panose="00000500000000000000" pitchFamily="2"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98642482"/>
                  </a:ext>
                </a:extLst>
              </a:tr>
              <a:tr h="0">
                <a:tc>
                  <a:txBody>
                    <a:bodyPr/>
                    <a:lstStyle/>
                    <a:p>
                      <a:pPr marL="0" marR="0" algn="just">
                        <a:lnSpc>
                          <a:spcPct val="115000"/>
                        </a:lnSpc>
                        <a:spcBef>
                          <a:spcPts val="0"/>
                        </a:spcBef>
                        <a:spcAft>
                          <a:spcPts val="0"/>
                        </a:spcAft>
                      </a:pPr>
                      <a:r>
                        <a:rPr lang="en-US" sz="1600" kern="1400" spc="-50">
                          <a:effectLst/>
                          <a:latin typeface="Montserrat" panose="00000500000000000000" pitchFamily="2" charset="0"/>
                        </a:rPr>
                        <a:t>Dải đo</a:t>
                      </a:r>
                      <a:endParaRPr lang="en-US" sz="2800" kern="1400" spc="-50">
                        <a:effectLst/>
                        <a:latin typeface="Montserrat" panose="00000500000000000000" pitchFamily="2" charset="0"/>
                        <a:ea typeface="SimSun" panose="02010600030101010101" pitchFamily="2" charset="-122"/>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US" sz="1600" kern="1400" spc="-50">
                          <a:solidFill>
                            <a:srgbClr val="C00000"/>
                          </a:solidFill>
                          <a:effectLst/>
                          <a:latin typeface="Montserrat" panose="00000500000000000000" pitchFamily="2" charset="0"/>
                        </a:rPr>
                        <a:t>-55 - 150°C</a:t>
                      </a:r>
                      <a:endParaRPr lang="en-US" sz="2800" kern="1400" spc="-50">
                        <a:solidFill>
                          <a:srgbClr val="C00000"/>
                        </a:solidFill>
                        <a:effectLst/>
                        <a:latin typeface="Montserrat" panose="00000500000000000000" pitchFamily="2" charset="0"/>
                        <a:ea typeface="SimSun" panose="02010600030101010101" pitchFamily="2" charset="-122"/>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US" sz="1600" kern="1400" spc="-50">
                          <a:effectLst/>
                          <a:latin typeface="Montserrat" panose="00000500000000000000" pitchFamily="2" charset="0"/>
                        </a:rPr>
                        <a:t>-200 – 800°C</a:t>
                      </a:r>
                      <a:endParaRPr lang="en-US" sz="2800" kern="1400" spc="-50">
                        <a:effectLst/>
                        <a:latin typeface="Montserrat" panose="00000500000000000000" pitchFamily="2"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127325623"/>
                  </a:ext>
                </a:extLst>
              </a:tr>
              <a:tr h="0">
                <a:tc>
                  <a:txBody>
                    <a:bodyPr/>
                    <a:lstStyle/>
                    <a:p>
                      <a:pPr marL="0" marR="0" algn="just">
                        <a:lnSpc>
                          <a:spcPct val="115000"/>
                        </a:lnSpc>
                        <a:spcBef>
                          <a:spcPts val="0"/>
                        </a:spcBef>
                        <a:spcAft>
                          <a:spcPts val="0"/>
                        </a:spcAft>
                      </a:pPr>
                      <a:r>
                        <a:rPr lang="en-US" sz="1600" kern="1400" spc="-50">
                          <a:effectLst/>
                          <a:latin typeface="Montserrat" panose="00000500000000000000" pitchFamily="2" charset="0"/>
                        </a:rPr>
                        <a:t>Điện áp cấp</a:t>
                      </a:r>
                      <a:endParaRPr lang="en-US" sz="2800" kern="1400" spc="-50">
                        <a:effectLst/>
                        <a:latin typeface="Montserrat" panose="00000500000000000000" pitchFamily="2" charset="0"/>
                        <a:ea typeface="SimSun" panose="02010600030101010101" pitchFamily="2" charset="-122"/>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US" sz="1600" kern="1400" spc="-50">
                          <a:solidFill>
                            <a:srgbClr val="C00000"/>
                          </a:solidFill>
                          <a:effectLst/>
                          <a:latin typeface="Montserrat" panose="00000500000000000000" pitchFamily="2" charset="0"/>
                        </a:rPr>
                        <a:t>4 - 30V</a:t>
                      </a:r>
                      <a:endParaRPr lang="en-US" sz="2800" kern="1400" spc="-50">
                        <a:solidFill>
                          <a:srgbClr val="C00000"/>
                        </a:solidFill>
                        <a:effectLst/>
                        <a:latin typeface="Montserrat" panose="00000500000000000000" pitchFamily="2" charset="0"/>
                        <a:ea typeface="SimSun" panose="02010600030101010101" pitchFamily="2" charset="-122"/>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US" sz="1600" kern="1400" spc="-50">
                          <a:effectLst/>
                          <a:latin typeface="Montserrat" panose="00000500000000000000" pitchFamily="2" charset="0"/>
                        </a:rPr>
                        <a:t>5V</a:t>
                      </a:r>
                      <a:endParaRPr lang="en-US" sz="2800" kern="1400" spc="-50">
                        <a:effectLst/>
                        <a:latin typeface="Montserrat" panose="00000500000000000000" pitchFamily="2"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906465650"/>
                  </a:ext>
                </a:extLst>
              </a:tr>
              <a:tr h="0">
                <a:tc>
                  <a:txBody>
                    <a:bodyPr/>
                    <a:lstStyle/>
                    <a:p>
                      <a:pPr marL="0" marR="0" algn="just">
                        <a:lnSpc>
                          <a:spcPct val="115000"/>
                        </a:lnSpc>
                        <a:spcBef>
                          <a:spcPts val="0"/>
                        </a:spcBef>
                        <a:spcAft>
                          <a:spcPts val="0"/>
                        </a:spcAft>
                      </a:pPr>
                      <a:r>
                        <a:rPr lang="en-US" sz="1600" kern="1400" spc="-50">
                          <a:effectLst/>
                          <a:latin typeface="Montserrat" panose="00000500000000000000" pitchFamily="2" charset="0"/>
                        </a:rPr>
                        <a:t>Dòng điện </a:t>
                      </a:r>
                      <a:endParaRPr lang="en-US" sz="2800" kern="1400" spc="-50">
                        <a:effectLst/>
                        <a:latin typeface="Montserrat" panose="00000500000000000000" pitchFamily="2" charset="0"/>
                        <a:ea typeface="SimSun" panose="02010600030101010101" pitchFamily="2" charset="-122"/>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US" sz="1600" kern="1400" spc="-50">
                          <a:solidFill>
                            <a:srgbClr val="C00000"/>
                          </a:solidFill>
                          <a:effectLst/>
                          <a:latin typeface="Montserrat" panose="00000500000000000000" pitchFamily="2" charset="0"/>
                        </a:rPr>
                        <a:t>60µA</a:t>
                      </a:r>
                      <a:endParaRPr lang="en-US" sz="2800" kern="1400" spc="-50">
                        <a:solidFill>
                          <a:srgbClr val="C00000"/>
                        </a:solidFill>
                        <a:effectLst/>
                        <a:latin typeface="Montserrat" panose="00000500000000000000" pitchFamily="2" charset="0"/>
                        <a:ea typeface="SimSun" panose="02010600030101010101" pitchFamily="2" charset="-122"/>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US" sz="1600" kern="1400" spc="-50">
                          <a:effectLst/>
                          <a:latin typeface="Montserrat" panose="00000500000000000000" pitchFamily="2" charset="0"/>
                        </a:rPr>
                        <a:t>&lt; 5mA</a:t>
                      </a:r>
                      <a:endParaRPr lang="en-US" sz="2800" kern="1400" spc="-50">
                        <a:effectLst/>
                        <a:latin typeface="Montserrat" panose="00000500000000000000" pitchFamily="2"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660748954"/>
                  </a:ext>
                </a:extLst>
              </a:tr>
              <a:tr h="0">
                <a:tc>
                  <a:txBody>
                    <a:bodyPr/>
                    <a:lstStyle/>
                    <a:p>
                      <a:pPr marL="0" marR="0" algn="just">
                        <a:lnSpc>
                          <a:spcPct val="115000"/>
                        </a:lnSpc>
                        <a:spcBef>
                          <a:spcPts val="0"/>
                        </a:spcBef>
                        <a:spcAft>
                          <a:spcPts val="0"/>
                        </a:spcAft>
                      </a:pPr>
                      <a:r>
                        <a:rPr lang="en-US" sz="1600" kern="1400" spc="-50">
                          <a:effectLst/>
                          <a:latin typeface="Montserrat" panose="00000500000000000000" pitchFamily="2" charset="0"/>
                        </a:rPr>
                        <a:t>Độ chính xác</a:t>
                      </a:r>
                      <a:endParaRPr lang="en-US" sz="2800" kern="1400" spc="-50">
                        <a:effectLst/>
                        <a:latin typeface="Montserrat" panose="00000500000000000000" pitchFamily="2" charset="0"/>
                        <a:ea typeface="SimSun" panose="02010600030101010101" pitchFamily="2" charset="-122"/>
                        <a:cs typeface="Times New Roman" panose="02020603050405020304" pitchFamily="18" charset="0"/>
                      </a:endParaRPr>
                    </a:p>
                  </a:txBody>
                  <a:tcPr marL="68580" marR="68580" marT="0" marB="0"/>
                </a:tc>
                <a:tc>
                  <a:txBody>
                    <a:bodyPr/>
                    <a:lstStyle/>
                    <a:p>
                      <a:pPr marL="457200" marR="0" indent="-457200" algn="just">
                        <a:lnSpc>
                          <a:spcPct val="115000"/>
                        </a:lnSpc>
                        <a:spcBef>
                          <a:spcPts val="0"/>
                        </a:spcBef>
                        <a:spcAft>
                          <a:spcPts val="0"/>
                        </a:spcAft>
                      </a:pPr>
                      <a:r>
                        <a:rPr lang="en-US" sz="1600" kern="1400" spc="-50">
                          <a:solidFill>
                            <a:srgbClr val="C00000"/>
                          </a:solidFill>
                          <a:effectLst/>
                          <a:latin typeface="Montserrat" panose="00000500000000000000" pitchFamily="2" charset="0"/>
                        </a:rPr>
                        <a:t>±0.25°C</a:t>
                      </a:r>
                      <a:endParaRPr lang="en-US" sz="2800" kern="1400" spc="-50">
                        <a:solidFill>
                          <a:srgbClr val="C00000"/>
                        </a:solidFill>
                        <a:effectLst/>
                        <a:latin typeface="Montserrat" panose="00000500000000000000" pitchFamily="2" charset="0"/>
                        <a:ea typeface="SimSun" panose="02010600030101010101" pitchFamily="2" charset="-122"/>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US" sz="1600" kern="1400" spc="-50">
                          <a:effectLst/>
                          <a:latin typeface="Montserrat" panose="00000500000000000000" pitchFamily="2" charset="0"/>
                        </a:rPr>
                        <a:t>1 °C</a:t>
                      </a:r>
                      <a:endParaRPr lang="en-US" sz="2800" kern="1400" spc="-50">
                        <a:effectLst/>
                        <a:latin typeface="Montserrat" panose="00000500000000000000" pitchFamily="2"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751308249"/>
                  </a:ext>
                </a:extLst>
              </a:tr>
              <a:tr h="0">
                <a:tc>
                  <a:txBody>
                    <a:bodyPr/>
                    <a:lstStyle/>
                    <a:p>
                      <a:pPr marL="0" marR="0" algn="just">
                        <a:lnSpc>
                          <a:spcPct val="115000"/>
                        </a:lnSpc>
                        <a:spcBef>
                          <a:spcPts val="0"/>
                        </a:spcBef>
                        <a:spcAft>
                          <a:spcPts val="0"/>
                        </a:spcAft>
                      </a:pPr>
                      <a:r>
                        <a:rPr lang="en-US" sz="1600" kern="1400" spc="-50">
                          <a:effectLst/>
                          <a:latin typeface="Montserrat" panose="00000500000000000000" pitchFamily="2" charset="0"/>
                        </a:rPr>
                        <a:t>Giá</a:t>
                      </a:r>
                      <a:endParaRPr lang="en-US" sz="2800" kern="1400" spc="-50">
                        <a:effectLst/>
                        <a:latin typeface="Montserrat" panose="00000500000000000000" pitchFamily="2" charset="0"/>
                        <a:ea typeface="SimSun" panose="02010600030101010101" pitchFamily="2" charset="-122"/>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US" sz="1600" kern="1400" spc="-50">
                          <a:solidFill>
                            <a:srgbClr val="C00000"/>
                          </a:solidFill>
                          <a:effectLst/>
                          <a:latin typeface="Montserrat" panose="00000500000000000000" pitchFamily="2" charset="0"/>
                        </a:rPr>
                        <a:t>&lt;15k VND</a:t>
                      </a:r>
                      <a:endParaRPr lang="en-US" sz="2800" kern="1400" spc="-50">
                        <a:solidFill>
                          <a:srgbClr val="C00000"/>
                        </a:solidFill>
                        <a:effectLst/>
                        <a:latin typeface="Montserrat" panose="00000500000000000000" pitchFamily="2" charset="0"/>
                        <a:ea typeface="SimSun" panose="02010600030101010101" pitchFamily="2" charset="-122"/>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US" sz="1600" kern="1400" spc="-50">
                          <a:effectLst/>
                          <a:latin typeface="Montserrat" panose="00000500000000000000" pitchFamily="2" charset="0"/>
                        </a:rPr>
                        <a:t>&gt; 30K VND</a:t>
                      </a:r>
                      <a:endParaRPr lang="en-US" sz="2800" kern="1400" spc="-50">
                        <a:effectLst/>
                        <a:latin typeface="Montserrat" panose="00000500000000000000" pitchFamily="2"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516085737"/>
                  </a:ext>
                </a:extLst>
              </a:tr>
            </a:tbl>
          </a:graphicData>
        </a:graphic>
      </p:graphicFrame>
      <p:graphicFrame>
        <p:nvGraphicFramePr>
          <p:cNvPr id="5" name="Table 4">
            <a:extLst>
              <a:ext uri="{FF2B5EF4-FFF2-40B4-BE49-F238E27FC236}">
                <a16:creationId xmlns:a16="http://schemas.microsoft.com/office/drawing/2014/main" id="{96DF657A-8B15-D22E-C7DC-368B71206C21}"/>
              </a:ext>
            </a:extLst>
          </p:cNvPr>
          <p:cNvGraphicFramePr>
            <a:graphicFrameLocks noGrp="1"/>
          </p:cNvGraphicFramePr>
          <p:nvPr>
            <p:extLst>
              <p:ext uri="{D42A27DB-BD31-4B8C-83A1-F6EECF244321}">
                <p14:modId xmlns:p14="http://schemas.microsoft.com/office/powerpoint/2010/main" val="3733961867"/>
              </p:ext>
            </p:extLst>
          </p:nvPr>
        </p:nvGraphicFramePr>
        <p:xfrm>
          <a:off x="1216597" y="3527210"/>
          <a:ext cx="6277813" cy="2103755"/>
        </p:xfrm>
        <a:graphic>
          <a:graphicData uri="http://schemas.openxmlformats.org/drawingml/2006/table">
            <a:tbl>
              <a:tblPr firstRow="1" firstCol="1" bandRow="1">
                <a:tableStyleId>{5940675A-B579-460E-94D1-54222C63F5DA}</a:tableStyleId>
              </a:tblPr>
              <a:tblGrid>
                <a:gridCol w="2189701">
                  <a:extLst>
                    <a:ext uri="{9D8B030D-6E8A-4147-A177-3AD203B41FA5}">
                      <a16:colId xmlns:a16="http://schemas.microsoft.com/office/drawing/2014/main" val="2242431254"/>
                    </a:ext>
                  </a:extLst>
                </a:gridCol>
                <a:gridCol w="2131945">
                  <a:extLst>
                    <a:ext uri="{9D8B030D-6E8A-4147-A177-3AD203B41FA5}">
                      <a16:colId xmlns:a16="http://schemas.microsoft.com/office/drawing/2014/main" val="2027614850"/>
                    </a:ext>
                  </a:extLst>
                </a:gridCol>
                <a:gridCol w="1956167">
                  <a:extLst>
                    <a:ext uri="{9D8B030D-6E8A-4147-A177-3AD203B41FA5}">
                      <a16:colId xmlns:a16="http://schemas.microsoft.com/office/drawing/2014/main" val="1370384605"/>
                    </a:ext>
                  </a:extLst>
                </a:gridCol>
              </a:tblGrid>
              <a:tr h="0">
                <a:tc>
                  <a:txBody>
                    <a:bodyPr/>
                    <a:lstStyle/>
                    <a:p>
                      <a:pPr marL="0" marR="0" algn="just">
                        <a:lnSpc>
                          <a:spcPct val="115000"/>
                        </a:lnSpc>
                        <a:spcBef>
                          <a:spcPts val="0"/>
                        </a:spcBef>
                        <a:spcAft>
                          <a:spcPts val="0"/>
                        </a:spcAft>
                      </a:pPr>
                      <a:r>
                        <a:rPr lang="en-US" sz="1600" kern="1400" spc="-50">
                          <a:effectLst/>
                          <a:latin typeface="Montserrat" panose="00000500000000000000" pitchFamily="2" charset="0"/>
                        </a:rPr>
                        <a:t> </a:t>
                      </a:r>
                      <a:endParaRPr lang="en-US" sz="2800" kern="1400" spc="-50">
                        <a:effectLst/>
                        <a:latin typeface="Montserrat" panose="00000500000000000000" pitchFamily="2" charset="0"/>
                        <a:ea typeface="SimSun" panose="02010600030101010101" pitchFamily="2" charset="-122"/>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US" sz="1600" kern="1400" spc="-50">
                          <a:effectLst/>
                          <a:latin typeface="Montserrat" panose="00000500000000000000" pitchFamily="2" charset="0"/>
                        </a:rPr>
                        <a:t>DS18B20</a:t>
                      </a:r>
                      <a:endParaRPr lang="en-US" sz="2800" kern="1400" spc="-50">
                        <a:effectLst/>
                        <a:latin typeface="Montserrat" panose="00000500000000000000" pitchFamily="2" charset="0"/>
                        <a:ea typeface="SimSun" panose="02010600030101010101" pitchFamily="2" charset="-122"/>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US" sz="1600" kern="1400" spc="-50">
                          <a:effectLst/>
                          <a:latin typeface="Montserrat" panose="00000500000000000000" pitchFamily="2" charset="0"/>
                        </a:rPr>
                        <a:t>DHT11</a:t>
                      </a:r>
                      <a:endParaRPr lang="en-US" sz="2800" kern="1400" spc="-50">
                        <a:effectLst/>
                        <a:latin typeface="Montserrat" panose="00000500000000000000" pitchFamily="2"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720023667"/>
                  </a:ext>
                </a:extLst>
              </a:tr>
              <a:tr h="0">
                <a:tc>
                  <a:txBody>
                    <a:bodyPr/>
                    <a:lstStyle/>
                    <a:p>
                      <a:pPr marL="0" marR="0" algn="just">
                        <a:lnSpc>
                          <a:spcPct val="115000"/>
                        </a:lnSpc>
                        <a:spcBef>
                          <a:spcPts val="0"/>
                        </a:spcBef>
                        <a:spcAft>
                          <a:spcPts val="0"/>
                        </a:spcAft>
                      </a:pPr>
                      <a:r>
                        <a:rPr lang="en-US" sz="1600" kern="1400" spc="-50">
                          <a:effectLst/>
                          <a:latin typeface="Montserrat" panose="00000500000000000000" pitchFamily="2" charset="0"/>
                        </a:rPr>
                        <a:t>Dải đo</a:t>
                      </a:r>
                      <a:endParaRPr lang="en-US" sz="2800" kern="1400" spc="-50">
                        <a:effectLst/>
                        <a:latin typeface="Montserrat" panose="00000500000000000000" pitchFamily="2" charset="0"/>
                        <a:ea typeface="SimSun" panose="02010600030101010101" pitchFamily="2" charset="-122"/>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US" sz="1600" kern="1400" spc="-50">
                          <a:effectLst/>
                          <a:latin typeface="Montserrat" panose="00000500000000000000" pitchFamily="2" charset="0"/>
                        </a:rPr>
                        <a:t>-55 - 125°C</a:t>
                      </a:r>
                      <a:endParaRPr lang="en-US" sz="2800" kern="1400" spc="-50">
                        <a:effectLst/>
                        <a:latin typeface="Montserrat" panose="00000500000000000000" pitchFamily="2" charset="0"/>
                        <a:ea typeface="SimSun" panose="02010600030101010101" pitchFamily="2" charset="-122"/>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US" sz="1600" kern="1400" spc="-50">
                          <a:effectLst/>
                          <a:latin typeface="Montserrat" panose="00000500000000000000" pitchFamily="2" charset="0"/>
                        </a:rPr>
                        <a:t>0 - 50°C</a:t>
                      </a:r>
                      <a:endParaRPr lang="en-US" sz="2800" kern="1400" spc="-50">
                        <a:effectLst/>
                        <a:latin typeface="Montserrat" panose="00000500000000000000" pitchFamily="2"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856444135"/>
                  </a:ext>
                </a:extLst>
              </a:tr>
              <a:tr h="0">
                <a:tc>
                  <a:txBody>
                    <a:bodyPr/>
                    <a:lstStyle/>
                    <a:p>
                      <a:pPr marL="0" marR="0" algn="just">
                        <a:lnSpc>
                          <a:spcPct val="115000"/>
                        </a:lnSpc>
                        <a:spcBef>
                          <a:spcPts val="0"/>
                        </a:spcBef>
                        <a:spcAft>
                          <a:spcPts val="0"/>
                        </a:spcAft>
                      </a:pPr>
                      <a:r>
                        <a:rPr lang="en-US" sz="1600" kern="1400" spc="-50">
                          <a:effectLst/>
                          <a:latin typeface="Montserrat" panose="00000500000000000000" pitchFamily="2" charset="0"/>
                        </a:rPr>
                        <a:t>Đầu ra</a:t>
                      </a:r>
                      <a:endParaRPr lang="en-US" sz="2800" kern="1400" spc="-50">
                        <a:effectLst/>
                        <a:latin typeface="Montserrat" panose="00000500000000000000" pitchFamily="2" charset="0"/>
                        <a:ea typeface="SimSun" panose="02010600030101010101" pitchFamily="2" charset="-122"/>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US" sz="1600" kern="1400" spc="-50">
                          <a:effectLst/>
                          <a:latin typeface="Montserrat" panose="00000500000000000000" pitchFamily="2" charset="0"/>
                        </a:rPr>
                        <a:t>Digital</a:t>
                      </a:r>
                      <a:endParaRPr lang="en-US" sz="2800" kern="1400" spc="-50">
                        <a:effectLst/>
                        <a:latin typeface="Montserrat" panose="00000500000000000000" pitchFamily="2" charset="0"/>
                        <a:ea typeface="SimSun" panose="02010600030101010101" pitchFamily="2" charset="-122"/>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US" sz="1600" kern="1400" spc="-50">
                          <a:effectLst/>
                          <a:latin typeface="Montserrat" panose="00000500000000000000" pitchFamily="2" charset="0"/>
                        </a:rPr>
                        <a:t>Digital</a:t>
                      </a:r>
                      <a:endParaRPr lang="en-US" sz="2800" kern="1400" spc="-50">
                        <a:effectLst/>
                        <a:latin typeface="Montserrat" panose="00000500000000000000" pitchFamily="2"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501472707"/>
                  </a:ext>
                </a:extLst>
              </a:tr>
              <a:tr h="0">
                <a:tc>
                  <a:txBody>
                    <a:bodyPr/>
                    <a:lstStyle/>
                    <a:p>
                      <a:pPr marL="0" marR="0" algn="just">
                        <a:lnSpc>
                          <a:spcPct val="115000"/>
                        </a:lnSpc>
                        <a:spcBef>
                          <a:spcPts val="0"/>
                        </a:spcBef>
                        <a:spcAft>
                          <a:spcPts val="0"/>
                        </a:spcAft>
                      </a:pPr>
                      <a:r>
                        <a:rPr lang="en-US" sz="1600" kern="1400" spc="-50">
                          <a:effectLst/>
                          <a:latin typeface="Montserrat" panose="00000500000000000000" pitchFamily="2" charset="0"/>
                        </a:rPr>
                        <a:t>Điện áp cấp</a:t>
                      </a:r>
                      <a:endParaRPr lang="en-US" sz="2800" kern="1400" spc="-50">
                        <a:effectLst/>
                        <a:latin typeface="Montserrat" panose="00000500000000000000" pitchFamily="2" charset="0"/>
                        <a:ea typeface="SimSun" panose="02010600030101010101" pitchFamily="2" charset="-122"/>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US" sz="1600" kern="1400" spc="-50">
                          <a:effectLst/>
                          <a:latin typeface="Montserrat" panose="00000500000000000000" pitchFamily="2" charset="0"/>
                        </a:rPr>
                        <a:t>3 - 5.5V</a:t>
                      </a:r>
                      <a:endParaRPr lang="en-US" sz="2800" kern="1400" spc="-50">
                        <a:effectLst/>
                        <a:latin typeface="Montserrat" panose="00000500000000000000" pitchFamily="2" charset="0"/>
                        <a:ea typeface="SimSun" panose="02010600030101010101" pitchFamily="2" charset="-122"/>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US" sz="1600" kern="1400" spc="-50">
                          <a:effectLst/>
                          <a:latin typeface="Montserrat" panose="00000500000000000000" pitchFamily="2" charset="0"/>
                        </a:rPr>
                        <a:t>3-5.5V</a:t>
                      </a:r>
                      <a:endParaRPr lang="en-US" sz="2800" kern="1400" spc="-50">
                        <a:effectLst/>
                        <a:latin typeface="Montserrat" panose="00000500000000000000" pitchFamily="2"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567995089"/>
                  </a:ext>
                </a:extLst>
              </a:tr>
              <a:tr h="0">
                <a:tc>
                  <a:txBody>
                    <a:bodyPr/>
                    <a:lstStyle/>
                    <a:p>
                      <a:pPr marL="0" marR="0" algn="just">
                        <a:lnSpc>
                          <a:spcPct val="115000"/>
                        </a:lnSpc>
                        <a:spcBef>
                          <a:spcPts val="0"/>
                        </a:spcBef>
                        <a:spcAft>
                          <a:spcPts val="0"/>
                        </a:spcAft>
                      </a:pPr>
                      <a:r>
                        <a:rPr lang="en-US" sz="1600" kern="1400" spc="-50">
                          <a:effectLst/>
                          <a:latin typeface="Montserrat" panose="00000500000000000000" pitchFamily="2" charset="0"/>
                        </a:rPr>
                        <a:t>Dòng điện </a:t>
                      </a:r>
                      <a:endParaRPr lang="en-US" sz="2800" kern="1400" spc="-50">
                        <a:effectLst/>
                        <a:latin typeface="Montserrat" panose="00000500000000000000" pitchFamily="2" charset="0"/>
                        <a:ea typeface="SimSun" panose="02010600030101010101" pitchFamily="2" charset="-122"/>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US" sz="1600" kern="1400" spc="-50">
                          <a:effectLst/>
                          <a:latin typeface="Montserrat" panose="00000500000000000000" pitchFamily="2" charset="0"/>
                        </a:rPr>
                        <a:t>Stanby:1000nA</a:t>
                      </a:r>
                      <a:endParaRPr lang="en-US" sz="2800" kern="1400" spc="-50">
                        <a:effectLst/>
                        <a:latin typeface="Montserrat" panose="00000500000000000000" pitchFamily="2" charset="0"/>
                      </a:endParaRPr>
                    </a:p>
                    <a:p>
                      <a:pPr marL="0" marR="0" algn="just">
                        <a:lnSpc>
                          <a:spcPct val="115000"/>
                        </a:lnSpc>
                        <a:spcBef>
                          <a:spcPts val="0"/>
                        </a:spcBef>
                        <a:spcAft>
                          <a:spcPts val="0"/>
                        </a:spcAft>
                      </a:pPr>
                      <a:r>
                        <a:rPr lang="en-US" sz="1600" kern="1400" spc="-50">
                          <a:effectLst/>
                          <a:latin typeface="Montserrat" panose="00000500000000000000" pitchFamily="2" charset="0"/>
                        </a:rPr>
                        <a:t>Active: 1.5mA</a:t>
                      </a:r>
                      <a:endParaRPr lang="en-US" sz="2800" kern="1400" spc="-50">
                        <a:effectLst/>
                        <a:latin typeface="Montserrat" panose="00000500000000000000" pitchFamily="2" charset="0"/>
                        <a:ea typeface="SimSun" panose="02010600030101010101" pitchFamily="2" charset="-122"/>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US" sz="1600" kern="1400" spc="-50">
                          <a:effectLst/>
                          <a:latin typeface="Montserrat" panose="00000500000000000000" pitchFamily="2" charset="0"/>
                        </a:rPr>
                        <a:t>Stanby: 100µA</a:t>
                      </a:r>
                      <a:endParaRPr lang="en-US" sz="2800" kern="1400" spc="-50">
                        <a:effectLst/>
                        <a:latin typeface="Montserrat" panose="00000500000000000000" pitchFamily="2" charset="0"/>
                      </a:endParaRPr>
                    </a:p>
                    <a:p>
                      <a:pPr marL="0" marR="0" algn="just">
                        <a:lnSpc>
                          <a:spcPct val="115000"/>
                        </a:lnSpc>
                        <a:spcBef>
                          <a:spcPts val="0"/>
                        </a:spcBef>
                        <a:spcAft>
                          <a:spcPts val="0"/>
                        </a:spcAft>
                      </a:pPr>
                      <a:r>
                        <a:rPr lang="en-US" sz="1600" kern="1400" spc="-50">
                          <a:effectLst/>
                          <a:latin typeface="Montserrat" panose="00000500000000000000" pitchFamily="2" charset="0"/>
                        </a:rPr>
                        <a:t>Active: 0.2mA</a:t>
                      </a:r>
                      <a:endParaRPr lang="en-US" sz="2800" kern="1400" spc="-50">
                        <a:effectLst/>
                        <a:latin typeface="Montserrat" panose="00000500000000000000" pitchFamily="2"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30218429"/>
                  </a:ext>
                </a:extLst>
              </a:tr>
              <a:tr h="0">
                <a:tc>
                  <a:txBody>
                    <a:bodyPr/>
                    <a:lstStyle/>
                    <a:p>
                      <a:pPr marL="0" marR="0" algn="just">
                        <a:lnSpc>
                          <a:spcPct val="115000"/>
                        </a:lnSpc>
                        <a:spcBef>
                          <a:spcPts val="0"/>
                        </a:spcBef>
                        <a:spcAft>
                          <a:spcPts val="0"/>
                        </a:spcAft>
                      </a:pPr>
                      <a:r>
                        <a:rPr lang="en-US" sz="1600" kern="1400" spc="-50">
                          <a:effectLst/>
                          <a:latin typeface="Montserrat" panose="00000500000000000000" pitchFamily="2" charset="0"/>
                        </a:rPr>
                        <a:t>Độ chính xác</a:t>
                      </a:r>
                      <a:endParaRPr lang="en-US" sz="2800" kern="1400" spc="-50">
                        <a:effectLst/>
                        <a:latin typeface="Montserrat" panose="00000500000000000000" pitchFamily="2" charset="0"/>
                        <a:ea typeface="SimSun" panose="02010600030101010101" pitchFamily="2" charset="-122"/>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US" sz="1600" kern="1400" spc="-50">
                          <a:effectLst/>
                          <a:latin typeface="Montserrat" panose="00000500000000000000" pitchFamily="2" charset="0"/>
                        </a:rPr>
                        <a:t>±0.5°C</a:t>
                      </a:r>
                      <a:endParaRPr lang="en-US" sz="2800" kern="1400" spc="-50">
                        <a:effectLst/>
                        <a:latin typeface="Montserrat" panose="00000500000000000000" pitchFamily="2" charset="0"/>
                        <a:ea typeface="SimSun" panose="02010600030101010101" pitchFamily="2" charset="-122"/>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US" sz="1600" kern="1400" spc="-50">
                          <a:effectLst/>
                          <a:latin typeface="Montserrat" panose="00000500000000000000" pitchFamily="2" charset="0"/>
                        </a:rPr>
                        <a:t>±2°C</a:t>
                      </a:r>
                      <a:endParaRPr lang="en-US" sz="2800" kern="1400" spc="-50">
                        <a:effectLst/>
                        <a:latin typeface="Montserrat" panose="00000500000000000000" pitchFamily="2"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767702340"/>
                  </a:ext>
                </a:extLst>
              </a:tr>
              <a:tr h="0">
                <a:tc>
                  <a:txBody>
                    <a:bodyPr/>
                    <a:lstStyle/>
                    <a:p>
                      <a:pPr marL="0" marR="0" algn="just">
                        <a:lnSpc>
                          <a:spcPct val="115000"/>
                        </a:lnSpc>
                        <a:spcBef>
                          <a:spcPts val="0"/>
                        </a:spcBef>
                        <a:spcAft>
                          <a:spcPts val="0"/>
                        </a:spcAft>
                      </a:pPr>
                      <a:r>
                        <a:rPr lang="en-US" sz="1600" kern="1400" spc="-50">
                          <a:effectLst/>
                          <a:latin typeface="Montserrat" panose="00000500000000000000" pitchFamily="2" charset="0"/>
                        </a:rPr>
                        <a:t>Giá</a:t>
                      </a:r>
                      <a:endParaRPr lang="en-US" sz="2800" kern="1400" spc="-50">
                        <a:effectLst/>
                        <a:latin typeface="Montserrat" panose="00000500000000000000" pitchFamily="2" charset="0"/>
                        <a:ea typeface="SimSun" panose="02010600030101010101" pitchFamily="2" charset="-122"/>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US" sz="1600" kern="1400" spc="-50">
                          <a:effectLst/>
                          <a:latin typeface="Montserrat" panose="00000500000000000000" pitchFamily="2" charset="0"/>
                        </a:rPr>
                        <a:t>32K VND</a:t>
                      </a:r>
                      <a:endParaRPr lang="en-US" sz="2800" kern="1400" spc="-50">
                        <a:effectLst/>
                        <a:latin typeface="Montserrat" panose="00000500000000000000" pitchFamily="2" charset="0"/>
                        <a:ea typeface="SimSun" panose="02010600030101010101" pitchFamily="2" charset="-122"/>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US" sz="1600" kern="1400" spc="-50">
                          <a:effectLst/>
                          <a:latin typeface="Montserrat" panose="00000500000000000000" pitchFamily="2" charset="0"/>
                        </a:rPr>
                        <a:t>20K VND</a:t>
                      </a:r>
                      <a:endParaRPr lang="en-US" sz="2800" kern="1400" spc="-50">
                        <a:effectLst/>
                        <a:latin typeface="Montserrat" panose="00000500000000000000" pitchFamily="2"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536629120"/>
                  </a:ext>
                </a:extLst>
              </a:tr>
            </a:tbl>
          </a:graphicData>
        </a:graphic>
      </p:graphicFrame>
    </p:spTree>
    <p:extLst>
      <p:ext uri="{BB962C8B-B14F-4D97-AF65-F5344CB8AC3E}">
        <p14:creationId xmlns:p14="http://schemas.microsoft.com/office/powerpoint/2010/main" val="2111989681"/>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53ABD5925FE6A41AAE02E9F18F454C6" ma:contentTypeVersion="17" ma:contentTypeDescription="Create a new document." ma:contentTypeScope="" ma:versionID="ff52858d7b65d041c1e1bc494b0da37f">
  <xsd:schema xmlns:xsd="http://www.w3.org/2001/XMLSchema" xmlns:xs="http://www.w3.org/2001/XMLSchema" xmlns:p="http://schemas.microsoft.com/office/2006/metadata/properties" xmlns:ns3="b1f3c163-4c80-44e0-bf27-e722edf82614" xmlns:ns4="8ab704ea-5686-4c6f-ac46-988122663ccb" targetNamespace="http://schemas.microsoft.com/office/2006/metadata/properties" ma:root="true" ma:fieldsID="01855052e5d48525017049e7e775aa50" ns3:_="" ns4:_="">
    <xsd:import namespace="b1f3c163-4c80-44e0-bf27-e722edf82614"/>
    <xsd:import namespace="8ab704ea-5686-4c6f-ac46-988122663ccb"/>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KeyPoints" minOccurs="0"/>
                <xsd:element ref="ns3:MediaServiceKeyPoints" minOccurs="0"/>
                <xsd:element ref="ns3:MediaServiceDateTaken" minOccurs="0"/>
                <xsd:element ref="ns3:MediaServiceAutoTags" minOccurs="0"/>
                <xsd:element ref="ns3:MediaServiceLocation" minOccurs="0"/>
                <xsd:element ref="ns3:MediaServiceGenerationTime" minOccurs="0"/>
                <xsd:element ref="ns3:MediaServiceEventHashCode" minOccurs="0"/>
                <xsd:element ref="ns3:MediaLengthInSeconds" minOccurs="0"/>
                <xsd:element ref="ns3:MediaServiceOCR" minOccurs="0"/>
                <xsd:element ref="ns3:_activity" minOccurs="0"/>
                <xsd:element ref="ns3:MediaServiceObjectDetectorVersions" minOccurs="0"/>
                <xsd:element ref="ns3: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1f3c163-4c80-44e0-bf27-e722edf8261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element name="MediaServiceAutoTags" ma:index="16" nillable="true" ma:displayName="Tags" ma:internalName="MediaServiceAutoTags" ma:readOnly="true">
      <xsd:simpleType>
        <xsd:restriction base="dms:Text"/>
      </xsd:simpleType>
    </xsd:element>
    <xsd:element name="MediaServiceLocation" ma:index="17" nillable="true" ma:displayName="Location" ma:internalName="MediaServiceLocation" ma:readOnly="true">
      <xsd:simpleType>
        <xsd:restriction base="dms:Text"/>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MediaLengthInSeconds" ma:index="20" nillable="true" ma:displayName="MediaLengthInSeconds" ma:hidden="true" ma:internalName="MediaLengthInSeconds" ma:readOnly="true">
      <xsd:simpleType>
        <xsd:restriction base="dms:Unknown"/>
      </xsd:simpleType>
    </xsd:element>
    <xsd:element name="MediaServiceOCR" ma:index="21" nillable="true" ma:displayName="Extracted Text" ma:internalName="MediaServiceOCR" ma:readOnly="true">
      <xsd:simpleType>
        <xsd:restriction base="dms:Note">
          <xsd:maxLength value="255"/>
        </xsd:restriction>
      </xsd:simpleType>
    </xsd:element>
    <xsd:element name="_activity" ma:index="22" nillable="true" ma:displayName="_activity" ma:hidden="true" ma:internalName="_activity">
      <xsd:simpleType>
        <xsd:restriction base="dms:Note"/>
      </xsd:simpleType>
    </xsd:element>
    <xsd:element name="MediaServiceObjectDetectorVersions" ma:index="23" nillable="true" ma:displayName="MediaServiceObjectDetectorVersions" ma:hidden="true" ma:indexed="true" ma:internalName="MediaServiceObjectDetectorVersions" ma:readOnly="true">
      <xsd:simpleType>
        <xsd:restriction base="dms:Text"/>
      </xsd:simpleType>
    </xsd:element>
    <xsd:element name="MediaServiceSystemTags" ma:index="24"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8ab704ea-5686-4c6f-ac46-988122663ccb"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activity xmlns="b1f3c163-4c80-44e0-bf27-e722edf82614"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5CC2738-0C9B-4913-83D8-48D3047F95D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1f3c163-4c80-44e0-bf27-e722edf82614"/>
    <ds:schemaRef ds:uri="8ab704ea-5686-4c6f-ac46-988122663cc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AA269C7-F08B-4913-8159-25A891CF720E}">
  <ds:schemaRefs>
    <ds:schemaRef ds:uri="http://purl.org/dc/terms/"/>
    <ds:schemaRef ds:uri="8ab704ea-5686-4c6f-ac46-988122663ccb"/>
    <ds:schemaRef ds:uri="http://schemas.openxmlformats.org/package/2006/metadata/core-properties"/>
    <ds:schemaRef ds:uri="http://schemas.microsoft.com/office/2006/documentManagement/types"/>
    <ds:schemaRef ds:uri="b1f3c163-4c80-44e0-bf27-e722edf82614"/>
    <ds:schemaRef ds:uri="http://purl.org/dc/dcmitype/"/>
    <ds:schemaRef ds:uri="http://schemas.microsoft.com/office/infopath/2007/PartnerControls"/>
    <ds:schemaRef ds:uri="http://purl.org/dc/elements/1.1/"/>
    <ds:schemaRef ds:uri="http://schemas.microsoft.com/office/2006/metadata/properties"/>
    <ds:schemaRef ds:uri="http://www.w3.org/XML/1998/namespace"/>
  </ds:schemaRefs>
</ds:datastoreItem>
</file>

<file path=customXml/itemProps3.xml><?xml version="1.0" encoding="utf-8"?>
<ds:datastoreItem xmlns:ds="http://schemas.openxmlformats.org/officeDocument/2006/customXml" ds:itemID="{A87439BA-3C95-4729-83EF-9C33C91404E8}">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 Theme</Template>
  <TotalTime>352</TotalTime>
  <Words>1944</Words>
  <Application>Microsoft Office PowerPoint</Application>
  <PresentationFormat>On-screen Show (4:3)</PresentationFormat>
  <Paragraphs>375</Paragraphs>
  <Slides>21</Slides>
  <Notes>14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Arial</vt:lpstr>
      <vt:lpstr>Calibri</vt:lpstr>
      <vt:lpstr>Lato</vt:lpstr>
      <vt:lpstr>Montserrat</vt:lpstr>
      <vt:lpstr>Times New Roman</vt:lpstr>
      <vt:lpstr>Office Theme</vt:lpstr>
      <vt:lpstr>PowerPoint Presentation</vt:lpstr>
      <vt:lpstr>PowerPoint Presentation</vt:lpstr>
      <vt:lpstr>PowerPoint Presentation</vt:lpstr>
      <vt:lpstr>I. PHÂN CÔNG NHIỆM VỤ</vt:lpstr>
      <vt:lpstr>II. TỔNG QUAN ĐỀ TÀI</vt:lpstr>
      <vt:lpstr>III. NỘI DUNG THỰC HIỆN</vt:lpstr>
      <vt:lpstr>III. NỘI DUNG THỰC HIỆN</vt:lpstr>
      <vt:lpstr>III. NỘI DUNG THỰC HIỆN</vt:lpstr>
      <vt:lpstr>III. NỘI DUNG THỰC HIỆN</vt:lpstr>
      <vt:lpstr>III. NỘI DUNG THỰC HIỆN</vt:lpstr>
      <vt:lpstr>III. NỘI DUNG THỰC HIỆN</vt:lpstr>
      <vt:lpstr>III. NỘI DUNG THỰC HIỆN</vt:lpstr>
      <vt:lpstr>III. NỘI DUNG THỰC HIỆN</vt:lpstr>
      <vt:lpstr>III. NỘI DUNG THỰC HIỆN</vt:lpstr>
      <vt:lpstr>III. NỘI DUNG THỰC HIỆN</vt:lpstr>
      <vt:lpstr>III. NỘI DUNG THỰC HIỆN</vt:lpstr>
      <vt:lpstr>III. NỘI DUNG THỰC HIỆN</vt:lpstr>
      <vt:lpstr>III. NỘI DUNG THỰC HIỆN</vt:lpstr>
      <vt:lpstr>III. NỘI DUNG THỰC HIỆN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Phong TT &amp; QTTH</dc:creator>
  <cp:lastModifiedBy>Nguyen The Vinh 20202727</cp:lastModifiedBy>
  <cp:revision>15</cp:revision>
  <dcterms:created xsi:type="dcterms:W3CDTF">2021-05-28T04:32:29Z</dcterms:created>
  <dcterms:modified xsi:type="dcterms:W3CDTF">2024-01-31T16:56:43Z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0x010100C53ABD5925FE6A41AAE02E9F18F454C6</vt:lpwstr>
  </property>
</Properties>
</file>